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embeddedFontLst>
    <p:embeddedFont>
      <p:font typeface="Lato"/>
      <p:regular r:id="rId27"/>
      <p:bold r:id="rId28"/>
      <p:italic r:id="rId29"/>
      <p:boldItalic r:id="rId30"/>
    </p:embeddedFont>
    <p:embeddedFont>
      <p:font typeface="Lato Light"/>
      <p:regular r:id="rId31"/>
      <p:bold r:id="rId32"/>
      <p:italic r:id="rId33"/>
      <p:boldItalic r:id="rId34"/>
    </p:embeddedFont>
    <p:embeddedFont>
      <p:font typeface="Lato Black"/>
      <p:bold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Light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7.xml"/><Relationship Id="rId33" Type="http://schemas.openxmlformats.org/officeDocument/2006/relationships/font" Target="fonts/LatoLight-italic.fntdata"/><Relationship Id="rId10" Type="http://schemas.openxmlformats.org/officeDocument/2006/relationships/slide" Target="slides/slide6.xml"/><Relationship Id="rId32" Type="http://schemas.openxmlformats.org/officeDocument/2006/relationships/font" Target="fonts/LatoLight-bold.fntdata"/><Relationship Id="rId13" Type="http://schemas.openxmlformats.org/officeDocument/2006/relationships/slide" Target="slides/slide9.xml"/><Relationship Id="rId35" Type="http://schemas.openxmlformats.org/officeDocument/2006/relationships/font" Target="fonts/LatoBlack-bold.fntdata"/><Relationship Id="rId12" Type="http://schemas.openxmlformats.org/officeDocument/2006/relationships/slide" Target="slides/slide8.xml"/><Relationship Id="rId34" Type="http://schemas.openxmlformats.org/officeDocument/2006/relationships/font" Target="fonts/LatoLight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LatoBlack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2.png>
</file>

<file path=ppt/media/image14.png>
</file>

<file path=ppt/media/image15.png>
</file>

<file path=ppt/media/image17.png>
</file>

<file path=ppt/media/image18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4.png>
</file>

<file path=ppt/media/image35.jpg>
</file>

<file path=ppt/media/image36.png>
</file>

<file path=ppt/media/image37.png>
</file>

<file path=ppt/media/image38.jpg>
</file>

<file path=ppt/media/image39.png>
</file>

<file path=ppt/media/image40.png>
</file>

<file path=ppt/media/image41.png>
</file>

<file path=ppt/media/image42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png>
</file>

<file path=ppt/media/image50.png>
</file>

<file path=ppt/media/image51.jpg>
</file>

<file path=ppt/media/image52.png>
</file>

<file path=ppt/media/image6.jp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f6a4fe25ef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2f6a4fe25ef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2f6a4fe25ef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 Light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f6a4fe25ef_0_1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" name="Google Shape;435;g2f6a4fe25ef_0_1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6" name="Google Shape;436;g2f6a4fe25ef_0_1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 Light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f6a4fe25ef_0_1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g2f6a4fe25ef_0_1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7" name="Google Shape;447;g2f6a4fe25ef_0_17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f6a4fe25ef_0_1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2f6a4fe25ef_0_1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endParaRPr b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en-US" sz="1200" u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Insights:</a:t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 A sees the most sales. Usually this is determined by the size of the store which can be seen on the x axis with a few outliers on the left-hand corner of the chart.</a:t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However, there are number of Type B stores which also match that of Type 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b="0" lang="en-US">
                <a:latin typeface="Lato"/>
                <a:ea typeface="Lato"/>
                <a:cs typeface="Lato"/>
                <a:sym typeface="Lato"/>
              </a:rPr>
            </a:br>
            <a:r>
              <a:rPr b="1" i="0" lang="en-US" sz="1200" u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Next Steps:</a:t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Further analysis should take place to understand how those Type B stores which see high sales have managed to perform as well as Type A.</a:t>
            </a:r>
            <a:endParaRPr/>
          </a:p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Although the size of stores clearly leads to more sales, does this necessarily lead to greater profitability? We were unable to ascertain this from the given datasets.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7" name="Google Shape;457;g2f6a4fe25ef_0_1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f6a4fe25ef_0_1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</a:t>
            </a:r>
            <a:endParaRPr/>
          </a:p>
        </p:txBody>
      </p:sp>
      <p:sp>
        <p:nvSpPr>
          <p:cNvPr id="468" name="Google Shape;468;g2f6a4fe25ef_0_1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f6a4fe25ef_0_2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</a:t>
            </a:r>
            <a:endParaRPr/>
          </a:p>
        </p:txBody>
      </p:sp>
      <p:sp>
        <p:nvSpPr>
          <p:cNvPr id="477" name="Google Shape;477;g2f6a4fe25ef_0_2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f6a4fe25ef_0_2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</a:t>
            </a:r>
            <a:endParaRPr/>
          </a:p>
        </p:txBody>
      </p:sp>
      <p:sp>
        <p:nvSpPr>
          <p:cNvPr id="499" name="Google Shape;499;g2f6a4fe25ef_0_2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2f6a4fe25ef_0_2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latin typeface="Lato Light"/>
                <a:ea typeface="Lato Light"/>
                <a:cs typeface="Lato Light"/>
                <a:sym typeface="Lato Light"/>
              </a:rPr>
              <a:t>S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8" name="Google Shape;508;g2f6a4fe25ef_0_2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f6a4fe25ef_0_2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7" name="Google Shape;517;g2f6a4fe25ef_0_2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8" name="Google Shape;518;g2f6a4fe25ef_0_2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 Light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f6a4fe25ef_0_2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</a:t>
            </a:r>
            <a:endParaRPr/>
          </a:p>
        </p:txBody>
      </p:sp>
      <p:sp>
        <p:nvSpPr>
          <p:cNvPr id="528" name="Google Shape;528;g2f6a4fe25ef_0_2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f6a4fe25ef_0_2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</a:t>
            </a:r>
            <a:endParaRPr/>
          </a:p>
        </p:txBody>
      </p:sp>
      <p:sp>
        <p:nvSpPr>
          <p:cNvPr id="549" name="Google Shape;549;g2f6a4fe25ef_0_2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f6a4fe25ef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</a:t>
            </a:r>
            <a:endParaRPr/>
          </a:p>
        </p:txBody>
      </p:sp>
      <p:sp>
        <p:nvSpPr>
          <p:cNvPr id="307" name="Google Shape;307;g2f6a4fe25ef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f6a4fe25ef_0_2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" name="Google Shape;559;g2f6a4fe25ef_0_2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0" name="Google Shape;560;g2f6a4fe25ef_0_2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 Light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f6a4fe25ef_0_2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0" name="Google Shape;570;g2f6a4fe25ef_0_2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f6a4fe2e74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g2f6a4fe2e74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0" name="Google Shape;580;g2f6a4fe2e74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 Light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f6a4fe25ef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</a:t>
            </a:r>
            <a:endParaRPr/>
          </a:p>
        </p:txBody>
      </p:sp>
      <p:sp>
        <p:nvSpPr>
          <p:cNvPr id="317" name="Google Shape;317;g2f6a4fe25ef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f6a4fe25ef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</a:t>
            </a:r>
            <a:endParaRPr/>
          </a:p>
        </p:txBody>
      </p:sp>
      <p:sp>
        <p:nvSpPr>
          <p:cNvPr id="331" name="Google Shape;331;g2f6a4fe25ef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f6a4fe25ef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g2f6a4fe25ef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1" name="Google Shape;341;g2f6a4fe25ef_0_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 Light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f6a4fe25ef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</a:t>
            </a:r>
            <a:endParaRPr/>
          </a:p>
        </p:txBody>
      </p:sp>
      <p:sp>
        <p:nvSpPr>
          <p:cNvPr id="351" name="Google Shape;351;g2f6a4fe25ef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f6a4fe25ef_0_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2f6a4fe25ef_0_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</a:t>
            </a:r>
            <a:br>
              <a:rPr lang="en-US" sz="1200"/>
            </a:br>
            <a:endParaRPr/>
          </a:p>
        </p:txBody>
      </p:sp>
      <p:sp>
        <p:nvSpPr>
          <p:cNvPr id="361" name="Google Shape;361;g2f6a4fe25ef_0_8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f6a4fe25ef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</a:t>
            </a:r>
            <a:endParaRPr/>
          </a:p>
        </p:txBody>
      </p:sp>
      <p:sp>
        <p:nvSpPr>
          <p:cNvPr id="398" name="Google Shape;398;g2f6a4fe25ef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f6a4fe25ef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</a:t>
            </a:r>
            <a:endParaRPr/>
          </a:p>
        </p:txBody>
      </p:sp>
      <p:sp>
        <p:nvSpPr>
          <p:cNvPr id="407" name="Google Shape;407;g2f6a4fe25ef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1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1.jpg"/><Relationship Id="rId3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2.png"/><Relationship Id="rId3" Type="http://schemas.openxmlformats.org/officeDocument/2006/relationships/image" Target="../media/image10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Relationship Id="rId3" Type="http://schemas.openxmlformats.org/officeDocument/2006/relationships/image" Target="../media/image10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jpg"/><Relationship Id="rId3" Type="http://schemas.openxmlformats.org/officeDocument/2006/relationships/image" Target="../media/image10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219200" y="2438400"/>
            <a:ext cx="6091840" cy="1695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 Black"/>
              <a:buNone/>
              <a:defRPr b="0" sz="44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1219200" y="4417354"/>
            <a:ext cx="5865812" cy="4594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i="0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2" type="body"/>
          </p:nvPr>
        </p:nvSpPr>
        <p:spPr>
          <a:xfrm>
            <a:off x="1219200" y="5018567"/>
            <a:ext cx="5865812" cy="3807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i="0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ack background with white letters&#10;&#10;Description automatically generated" id="20" name="Google Shape;2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197" y="-193732"/>
            <a:ext cx="2191865" cy="2191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_White">
  <p:cSld name="Layout_Whit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1167575" y="912357"/>
            <a:ext cx="10205708" cy="771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1167573" y="1690578"/>
            <a:ext cx="10205707" cy="42866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73" name="Google Shape;73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Layout_White">
  <p:cSld name="2_Layout_Whit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1167575" y="912357"/>
            <a:ext cx="1020570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1167573" y="2062240"/>
            <a:ext cx="10205707" cy="39149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" name="Google Shape;78;p12"/>
          <p:cNvSpPr txBox="1"/>
          <p:nvPr>
            <p:ph idx="2" type="body"/>
          </p:nvPr>
        </p:nvSpPr>
        <p:spPr>
          <a:xfrm>
            <a:off x="1167572" y="1526954"/>
            <a:ext cx="7300056" cy="354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Lato Light"/>
              <a:buNone/>
              <a:defRPr sz="1500">
                <a:solidFill>
                  <a:schemeClr val="accent3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80" name="Google Shape;8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White">
  <p:cSld name="1_Layout_White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1167573" y="2237920"/>
            <a:ext cx="10205707" cy="37393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p13"/>
          <p:cNvSpPr txBox="1"/>
          <p:nvPr>
            <p:ph type="title"/>
          </p:nvPr>
        </p:nvSpPr>
        <p:spPr>
          <a:xfrm>
            <a:off x="1167575" y="912357"/>
            <a:ext cx="1020570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86" name="Google Shape;8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Blank">
  <p:cSld name="1_Layout_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9" name="Google Shape;89;p14"/>
          <p:cNvSpPr txBox="1"/>
          <p:nvPr>
            <p:ph type="title"/>
          </p:nvPr>
        </p:nvSpPr>
        <p:spPr>
          <a:xfrm>
            <a:off x="1167575" y="912358"/>
            <a:ext cx="10205708" cy="690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91" name="Google Shape;9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Layout_Blank">
  <p:cSld name="5_Layout_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/>
          <p:nvPr/>
        </p:nvSpPr>
        <p:spPr>
          <a:xfrm>
            <a:off x="0" y="3297836"/>
            <a:ext cx="12192000" cy="3560164"/>
          </a:xfrm>
          <a:prstGeom prst="rect">
            <a:avLst/>
          </a:prstGeom>
          <a:solidFill>
            <a:srgbClr val="EEF2F5">
              <a:alpha val="6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5" name="Google Shape;95;p15"/>
          <p:cNvSpPr txBox="1"/>
          <p:nvPr>
            <p:ph type="title"/>
          </p:nvPr>
        </p:nvSpPr>
        <p:spPr>
          <a:xfrm>
            <a:off x="1167575" y="912358"/>
            <a:ext cx="10205708" cy="690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97" name="Google Shape;9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Layout_Blank">
  <p:cSld name="2_Layout_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xt&#10;&#10;Description automatically generated" id="99" name="Google Shape;99;p16"/>
          <p:cNvPicPr preferRelativeResize="0"/>
          <p:nvPr/>
        </p:nvPicPr>
        <p:blipFill rotWithShape="1">
          <a:blip r:embed="rId2">
            <a:alphaModFix/>
          </a:blip>
          <a:srcRect b="3452" l="5168" r="10417" t="5714"/>
          <a:stretch/>
        </p:blipFill>
        <p:spPr>
          <a:xfrm>
            <a:off x="5216435" y="95795"/>
            <a:ext cx="6436850" cy="640684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>
            <p:ph type="title"/>
          </p:nvPr>
        </p:nvSpPr>
        <p:spPr>
          <a:xfrm>
            <a:off x="1167574" y="4395730"/>
            <a:ext cx="3729631" cy="15622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  <a:defRPr sz="3200" cap="none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16"/>
          <p:cNvSpPr/>
          <p:nvPr>
            <p:ph idx="2" type="pic"/>
          </p:nvPr>
        </p:nvSpPr>
        <p:spPr>
          <a:xfrm>
            <a:off x="9134844" y="1089213"/>
            <a:ext cx="2268000" cy="4414604"/>
          </a:xfrm>
          <a:prstGeom prst="rect">
            <a:avLst/>
          </a:prstGeom>
          <a:solidFill>
            <a:schemeClr val="dk1">
              <a:alpha val="9803"/>
            </a:schemeClr>
          </a:solidFill>
          <a:ln cap="flat" cmpd="sng" w="9525">
            <a:solidFill>
              <a:schemeClr val="dk1">
                <a:alpha val="49803"/>
              </a:schemeClr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16"/>
          <p:cNvSpPr/>
          <p:nvPr>
            <p:ph idx="3" type="pic"/>
          </p:nvPr>
        </p:nvSpPr>
        <p:spPr>
          <a:xfrm>
            <a:off x="5856909" y="1089213"/>
            <a:ext cx="2268000" cy="4414604"/>
          </a:xfrm>
          <a:prstGeom prst="rect">
            <a:avLst/>
          </a:prstGeom>
          <a:solidFill>
            <a:schemeClr val="dk1">
              <a:alpha val="9803"/>
            </a:schemeClr>
          </a:solidFill>
          <a:ln cap="flat" cmpd="sng" w="9525">
            <a:solidFill>
              <a:schemeClr val="dk1">
                <a:alpha val="49803"/>
              </a:schemeClr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1186250" y="1089213"/>
            <a:ext cx="3710955" cy="3402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06" name="Google Shape;10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Layout_Blank">
  <p:cSld name="4_Layout_Blank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1167573" y="912357"/>
            <a:ext cx="3861626" cy="1620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1167574" y="2709862"/>
            <a:ext cx="3861626" cy="25264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11" name="Google Shape;111;p17"/>
          <p:cNvSpPr/>
          <p:nvPr>
            <p:ph idx="2" type="pic"/>
          </p:nvPr>
        </p:nvSpPr>
        <p:spPr>
          <a:xfrm>
            <a:off x="5784112" y="1346200"/>
            <a:ext cx="5932967" cy="3693633"/>
          </a:xfrm>
          <a:prstGeom prst="rect">
            <a:avLst/>
          </a:prstGeom>
          <a:noFill/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 rotWithShape="1">
          <a:blip r:embed="rId2">
            <a:alphaModFix/>
          </a:blip>
          <a:srcRect b="0" l="0" r="5798" t="0"/>
          <a:stretch/>
        </p:blipFill>
        <p:spPr>
          <a:xfrm>
            <a:off x="4869285" y="1089212"/>
            <a:ext cx="7322715" cy="449943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14" name="Google Shape;11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Layout_Black">
  <p:cSld name="2_Layout_Blac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1167574" y="2099733"/>
            <a:ext cx="3648265" cy="1032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Lato Black"/>
              <a:buNone/>
              <a:defRPr sz="32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1167574" y="3769360"/>
            <a:ext cx="3648265" cy="2089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 Light"/>
              <a:buNone/>
              <a:defRPr sz="10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" name="Google Shape;119;p18"/>
          <p:cNvSpPr txBox="1"/>
          <p:nvPr>
            <p:ph idx="2" type="body"/>
          </p:nvPr>
        </p:nvSpPr>
        <p:spPr>
          <a:xfrm>
            <a:off x="5307078" y="2099733"/>
            <a:ext cx="1980000" cy="3759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 Light"/>
              <a:buNone/>
              <a:defRPr sz="10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3" type="body"/>
          </p:nvPr>
        </p:nvSpPr>
        <p:spPr>
          <a:xfrm>
            <a:off x="7518400" y="2099733"/>
            <a:ext cx="1980000" cy="3759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 Light"/>
              <a:buNone/>
              <a:defRPr sz="10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4" type="body"/>
          </p:nvPr>
        </p:nvSpPr>
        <p:spPr>
          <a:xfrm>
            <a:off x="9758315" y="2106605"/>
            <a:ext cx="1980000" cy="3759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 Light"/>
              <a:buNone/>
              <a:defRPr sz="10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ack background with white letters&#10;&#10;Description automatically generated" id="123" name="Google Shape;12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197" y="-193732"/>
            <a:ext cx="2191865" cy="2191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Section_2 col">
  <p:cSld name="1_Layout_Section_2 col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1167575" y="4380614"/>
            <a:ext cx="3653806" cy="1620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5082639" y="1104792"/>
            <a:ext cx="6290647" cy="4885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8" name="Google Shape;128;p19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29" name="Google Shape;12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Layout_Section_2 col">
  <p:cSld name="5_Layout_Section_2 col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1167575" y="4380614"/>
            <a:ext cx="3653806" cy="1620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5082639" y="1104792"/>
            <a:ext cx="6290647" cy="4885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4" name="Google Shape;134;p20"/>
          <p:cNvSpPr txBox="1"/>
          <p:nvPr>
            <p:ph idx="2" type="body"/>
          </p:nvPr>
        </p:nvSpPr>
        <p:spPr>
          <a:xfrm>
            <a:off x="1167572" y="2923953"/>
            <a:ext cx="3653806" cy="673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Lato Light"/>
              <a:buNone/>
              <a:defRPr sz="1500">
                <a:solidFill>
                  <a:schemeClr val="accent3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36" name="Google Shape;13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_4">
  <p:cSld name="Layou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1167575" y="912358"/>
            <a:ext cx="5286388" cy="12035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1167573" y="2237921"/>
            <a:ext cx="4095543" cy="3325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6" name="Google Shape;2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Layout_Section_2 col">
  <p:cSld name="2_Layout_Section_2 col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4069448" y="912358"/>
            <a:ext cx="7300048" cy="597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4073231" y="1690578"/>
            <a:ext cx="7300056" cy="4299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1" name="Google Shape;141;p21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42" name="Google Shape;142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Layout_Section_2 col">
  <p:cSld name="4_Layout_Section_2 col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4069448" y="912358"/>
            <a:ext cx="7300048" cy="597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4073231" y="2533789"/>
            <a:ext cx="7300056" cy="34560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22"/>
          <p:cNvSpPr txBox="1"/>
          <p:nvPr>
            <p:ph idx="2" type="body"/>
          </p:nvPr>
        </p:nvSpPr>
        <p:spPr>
          <a:xfrm>
            <a:off x="4069448" y="1749271"/>
            <a:ext cx="7300056" cy="5450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ato Light"/>
              <a:buNone/>
              <a:defRPr sz="1600">
                <a:solidFill>
                  <a:schemeClr val="accent3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49" name="Google Shape;149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1">
  <p:cSld name="1_Layout_1">
    <p:bg>
      <p:bgPr>
        <a:blipFill>
          <a:blip r:embed="rId2">
            <a:alphaModFix amt="60000"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4073231" y="2189886"/>
            <a:ext cx="7300056" cy="37999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" name="Google Shape;153;p23"/>
          <p:cNvSpPr txBox="1"/>
          <p:nvPr>
            <p:ph type="title"/>
          </p:nvPr>
        </p:nvSpPr>
        <p:spPr>
          <a:xfrm>
            <a:off x="4073230" y="912358"/>
            <a:ext cx="7300049" cy="11716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Layout_1">
  <p:cSld name="2_Layout_1">
    <p:bg>
      <p:bgPr>
        <a:blipFill>
          <a:blip r:embed="rId2">
            <a:alphaModFix amt="60000"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4073231" y="2442471"/>
            <a:ext cx="7300056" cy="3547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9" name="Google Shape;159;p24"/>
          <p:cNvSpPr txBox="1"/>
          <p:nvPr>
            <p:ph type="title"/>
          </p:nvPr>
        </p:nvSpPr>
        <p:spPr>
          <a:xfrm>
            <a:off x="4073230" y="912358"/>
            <a:ext cx="7300049" cy="10180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2" type="body"/>
          </p:nvPr>
        </p:nvSpPr>
        <p:spPr>
          <a:xfrm>
            <a:off x="4073223" y="2009184"/>
            <a:ext cx="7300056" cy="354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Lato Light"/>
              <a:buNone/>
              <a:defRPr sz="1500">
                <a:solidFill>
                  <a:schemeClr val="accent3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62" name="Google Shape;16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_8">
  <p:cSld name="Layout_8">
    <p:bg>
      <p:bgPr>
        <a:blipFill>
          <a:blip r:embed="rId2">
            <a:alphaModFix amt="60000"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1167573" y="1690578"/>
            <a:ext cx="10205714" cy="4299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65" name="Google Shape;165;p25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6" name="Google Shape;166;p25"/>
          <p:cNvSpPr txBox="1"/>
          <p:nvPr>
            <p:ph type="title"/>
          </p:nvPr>
        </p:nvSpPr>
        <p:spPr>
          <a:xfrm>
            <a:off x="1167575" y="912358"/>
            <a:ext cx="10205708" cy="712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Layout_8">
  <p:cSld name="4_Layout_8">
    <p:bg>
      <p:bgPr>
        <a:blipFill>
          <a:blip r:embed="rId2">
            <a:alphaModFix amt="60000"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1167573" y="2237920"/>
            <a:ext cx="10205714" cy="37518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71" name="Google Shape;171;p26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2" name="Google Shape;172;p26"/>
          <p:cNvSpPr txBox="1"/>
          <p:nvPr>
            <p:ph type="title"/>
          </p:nvPr>
        </p:nvSpPr>
        <p:spPr>
          <a:xfrm>
            <a:off x="1167575" y="912357"/>
            <a:ext cx="1020570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6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Layout_8">
  <p:cSld name="5_Layout_8">
    <p:bg>
      <p:bgPr>
        <a:blipFill>
          <a:blip r:embed="rId2">
            <a:alphaModFix amt="60000"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1167573" y="2477284"/>
            <a:ext cx="10205714" cy="35125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pic>
        <p:nvPicPr>
          <p:cNvPr id="177" name="Google Shape;17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397000" cy="13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1167575" y="912357"/>
            <a:ext cx="10205708" cy="1075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7"/>
          <p:cNvSpPr txBox="1"/>
          <p:nvPr>
            <p:ph idx="2" type="body"/>
          </p:nvPr>
        </p:nvSpPr>
        <p:spPr>
          <a:xfrm>
            <a:off x="1167572" y="2040561"/>
            <a:ext cx="7300056" cy="354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Lato Light"/>
              <a:buNone/>
              <a:defRPr sz="1500">
                <a:solidFill>
                  <a:schemeClr val="accent3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81" name="Google Shape;181;p27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_2">
  <p:cSld name="Layout_2">
    <p:bg>
      <p:bgPr>
        <a:blipFill>
          <a:blip r:embed="rId2">
            <a:alphaModFix amt="60000"/>
          </a:blip>
          <a:stretch>
            <a:fillRect/>
          </a:stretch>
        </a:blip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idx="1" type="body"/>
          </p:nvPr>
        </p:nvSpPr>
        <p:spPr>
          <a:xfrm>
            <a:off x="4073231" y="1690578"/>
            <a:ext cx="7300056" cy="4299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84" name="Google Shape;184;p28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5" name="Google Shape;185;p28"/>
          <p:cNvSpPr txBox="1"/>
          <p:nvPr>
            <p:ph type="title"/>
          </p:nvPr>
        </p:nvSpPr>
        <p:spPr>
          <a:xfrm>
            <a:off x="4073233" y="912358"/>
            <a:ext cx="7300049" cy="597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8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87" name="Google Shape;18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Layout_2">
  <p:cSld name="4_Layout_2">
    <p:bg>
      <p:bgPr>
        <a:blipFill>
          <a:blip r:embed="rId2">
            <a:alphaModFix amt="60000"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idx="1" type="body"/>
          </p:nvPr>
        </p:nvSpPr>
        <p:spPr>
          <a:xfrm>
            <a:off x="4073231" y="2189886"/>
            <a:ext cx="7300056" cy="37999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90" name="Google Shape;190;p29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29"/>
          <p:cNvSpPr txBox="1"/>
          <p:nvPr>
            <p:ph type="title"/>
          </p:nvPr>
        </p:nvSpPr>
        <p:spPr>
          <a:xfrm>
            <a:off x="4073233" y="912358"/>
            <a:ext cx="7300049" cy="116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9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Layout_2">
  <p:cSld name="2_Layout_2">
    <p:bg>
      <p:bgPr>
        <a:solidFill>
          <a:srgbClr val="EEF2F5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idx="1" type="body"/>
          </p:nvPr>
        </p:nvSpPr>
        <p:spPr>
          <a:xfrm>
            <a:off x="4073231" y="1690578"/>
            <a:ext cx="7300056" cy="4299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196" name="Google Shape;196;p30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p30"/>
          <p:cNvSpPr txBox="1"/>
          <p:nvPr>
            <p:ph type="title"/>
          </p:nvPr>
        </p:nvSpPr>
        <p:spPr>
          <a:xfrm>
            <a:off x="4073230" y="912358"/>
            <a:ext cx="7300049" cy="597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0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199" name="Google Shape;199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Layout_Section_2 col">
  <p:cSld name="3_Layout_Section_2 col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" type="body"/>
          </p:nvPr>
        </p:nvSpPr>
        <p:spPr>
          <a:xfrm>
            <a:off x="4073231" y="2189886"/>
            <a:ext cx="7300056" cy="37999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4073233" y="912357"/>
            <a:ext cx="7300049" cy="10180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32" name="Google Shape;3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2">
  <p:cSld name="1_Layout_2">
    <p:bg>
      <p:bgPr>
        <a:solidFill>
          <a:srgbClr val="EEF2F5">
            <a:alpha val="5882"/>
          </a:srgbClr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/>
          <p:nvPr/>
        </p:nvSpPr>
        <p:spPr>
          <a:xfrm>
            <a:off x="948071" y="2082906"/>
            <a:ext cx="5919578" cy="3692862"/>
          </a:xfrm>
          <a:prstGeom prst="rect">
            <a:avLst/>
          </a:prstGeom>
          <a:solidFill>
            <a:srgbClr val="EEF2F5">
              <a:alpha val="3764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1"/>
          <p:cNvSpPr txBox="1"/>
          <p:nvPr>
            <p:ph idx="1" type="body"/>
          </p:nvPr>
        </p:nvSpPr>
        <p:spPr>
          <a:xfrm>
            <a:off x="1167573" y="2237921"/>
            <a:ext cx="5324352" cy="3325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03" name="Google Shape;203;p31"/>
          <p:cNvSpPr/>
          <p:nvPr>
            <p:ph idx="2" type="pic"/>
          </p:nvPr>
        </p:nvSpPr>
        <p:spPr>
          <a:xfrm>
            <a:off x="6867648" y="0"/>
            <a:ext cx="5324352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31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5" name="Google Shape;205;p31"/>
          <p:cNvSpPr/>
          <p:nvPr/>
        </p:nvSpPr>
        <p:spPr>
          <a:xfrm>
            <a:off x="6867646" y="2082906"/>
            <a:ext cx="4376283" cy="3692862"/>
          </a:xfrm>
          <a:prstGeom prst="rect">
            <a:avLst/>
          </a:prstGeom>
          <a:solidFill>
            <a:schemeClr val="lt1">
              <a:alpha val="1215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31"/>
          <p:cNvSpPr txBox="1"/>
          <p:nvPr>
            <p:ph type="title"/>
          </p:nvPr>
        </p:nvSpPr>
        <p:spPr>
          <a:xfrm>
            <a:off x="1167575" y="912357"/>
            <a:ext cx="5324350" cy="117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31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08" name="Google Shape;20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Layout_2">
  <p:cSld name="3_Layout_2">
    <p:bg>
      <p:bgPr>
        <a:solidFill>
          <a:srgbClr val="EEF2F5">
            <a:alpha val="5882"/>
          </a:srgbClr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/>
          <p:nvPr/>
        </p:nvSpPr>
        <p:spPr>
          <a:xfrm>
            <a:off x="948071" y="2082906"/>
            <a:ext cx="5919578" cy="3692862"/>
          </a:xfrm>
          <a:prstGeom prst="rect">
            <a:avLst/>
          </a:prstGeom>
          <a:solidFill>
            <a:srgbClr val="EEF2F5">
              <a:alpha val="3764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2"/>
          <p:cNvSpPr txBox="1"/>
          <p:nvPr>
            <p:ph idx="1" type="body"/>
          </p:nvPr>
        </p:nvSpPr>
        <p:spPr>
          <a:xfrm>
            <a:off x="1167573" y="2237921"/>
            <a:ext cx="5324352" cy="3325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12" name="Google Shape;212;p32"/>
          <p:cNvSpPr txBox="1"/>
          <p:nvPr>
            <p:ph type="title"/>
          </p:nvPr>
        </p:nvSpPr>
        <p:spPr>
          <a:xfrm>
            <a:off x="1167574" y="912357"/>
            <a:ext cx="5919577" cy="690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32"/>
          <p:cNvSpPr/>
          <p:nvPr>
            <p:ph idx="2" type="pic"/>
          </p:nvPr>
        </p:nvSpPr>
        <p:spPr>
          <a:xfrm>
            <a:off x="6867648" y="0"/>
            <a:ext cx="5324352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32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" name="Google Shape;215;p32"/>
          <p:cNvSpPr/>
          <p:nvPr/>
        </p:nvSpPr>
        <p:spPr>
          <a:xfrm>
            <a:off x="6867646" y="2082906"/>
            <a:ext cx="4376283" cy="3692862"/>
          </a:xfrm>
          <a:prstGeom prst="rect">
            <a:avLst/>
          </a:prstGeom>
          <a:solidFill>
            <a:schemeClr val="lt1">
              <a:alpha val="1215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32"/>
          <p:cNvSpPr txBox="1"/>
          <p:nvPr>
            <p:ph idx="3" type="body"/>
          </p:nvPr>
        </p:nvSpPr>
        <p:spPr>
          <a:xfrm>
            <a:off x="1167572" y="1728375"/>
            <a:ext cx="7300056" cy="354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Lato Light"/>
              <a:buNone/>
              <a:defRPr sz="1500">
                <a:solidFill>
                  <a:schemeClr val="accent3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17" name="Google Shape;217;p32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18" name="Google Shape;218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Layout_4">
  <p:cSld name="2_Layou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1" name="Google Shape;221;p33"/>
          <p:cNvSpPr txBox="1"/>
          <p:nvPr>
            <p:ph type="title"/>
          </p:nvPr>
        </p:nvSpPr>
        <p:spPr>
          <a:xfrm>
            <a:off x="1167575" y="912358"/>
            <a:ext cx="5286388" cy="12035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3"/>
          <p:cNvSpPr txBox="1"/>
          <p:nvPr>
            <p:ph idx="1" type="body"/>
          </p:nvPr>
        </p:nvSpPr>
        <p:spPr>
          <a:xfrm>
            <a:off x="1167572" y="2679405"/>
            <a:ext cx="5190697" cy="2884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23" name="Google Shape;223;p33"/>
          <p:cNvSpPr txBox="1"/>
          <p:nvPr>
            <p:ph idx="2" type="body"/>
          </p:nvPr>
        </p:nvSpPr>
        <p:spPr>
          <a:xfrm>
            <a:off x="1167572" y="2115880"/>
            <a:ext cx="7300056" cy="354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Lato Light"/>
              <a:buNone/>
              <a:defRPr sz="1500">
                <a:solidFill>
                  <a:schemeClr val="accent3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24" name="Google Shape;224;p33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25" name="Google Shape;22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4">
  <p:cSld name="1_Layou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8" name="Google Shape;228;p34"/>
          <p:cNvSpPr txBox="1"/>
          <p:nvPr>
            <p:ph type="title"/>
          </p:nvPr>
        </p:nvSpPr>
        <p:spPr>
          <a:xfrm>
            <a:off x="1167575" y="912358"/>
            <a:ext cx="6090910" cy="597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1" type="body"/>
          </p:nvPr>
        </p:nvSpPr>
        <p:spPr>
          <a:xfrm>
            <a:off x="1167574" y="1690578"/>
            <a:ext cx="4043404" cy="4178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30" name="Google Shape;230;p34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31" name="Google Shape;23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_5">
  <p:cSld name="Layout_5">
    <p:bg>
      <p:bgPr>
        <a:blipFill>
          <a:blip r:embed="rId2">
            <a:alphaModFix amt="34626"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1167575" y="912357"/>
            <a:ext cx="1020570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1167573" y="2237921"/>
            <a:ext cx="10205707" cy="3707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36" name="Google Shape;236;p35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37" name="Google Shape;23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5">
  <p:cSld name="1_Layout_5">
    <p:bg>
      <p:bgPr>
        <a:blipFill>
          <a:blip r:embed="rId2">
            <a:alphaModFix amt="34626"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0" name="Google Shape;240;p36"/>
          <p:cNvSpPr txBox="1"/>
          <p:nvPr>
            <p:ph type="title"/>
          </p:nvPr>
        </p:nvSpPr>
        <p:spPr>
          <a:xfrm>
            <a:off x="1167575" y="912357"/>
            <a:ext cx="10205708" cy="7058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6"/>
          <p:cNvSpPr txBox="1"/>
          <p:nvPr>
            <p:ph idx="1" type="body"/>
          </p:nvPr>
        </p:nvSpPr>
        <p:spPr>
          <a:xfrm>
            <a:off x="1167573" y="1690578"/>
            <a:ext cx="10205707" cy="4178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42" name="Google Shape;242;p36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43" name="Google Shape;243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_6">
  <p:cSld name="Layout_6">
    <p:bg>
      <p:bgPr>
        <a:blipFill>
          <a:blip r:embed="rId2">
            <a:alphaModFix amt="50000"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idx="1" type="body"/>
          </p:nvPr>
        </p:nvSpPr>
        <p:spPr>
          <a:xfrm>
            <a:off x="1167573" y="2237921"/>
            <a:ext cx="10205707" cy="3707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46" name="Google Shape;246;p37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7" name="Google Shape;247;p37"/>
          <p:cNvSpPr txBox="1"/>
          <p:nvPr>
            <p:ph type="title"/>
          </p:nvPr>
        </p:nvSpPr>
        <p:spPr>
          <a:xfrm>
            <a:off x="1167575" y="912357"/>
            <a:ext cx="1020570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37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49" name="Google Shape;24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6">
  <p:cSld name="1_Layout_6">
    <p:bg>
      <p:bgPr>
        <a:blipFill>
          <a:blip r:embed="rId2">
            <a:alphaModFix amt="50000"/>
          </a:blip>
          <a:stretch>
            <a:fillRect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8"/>
          <p:cNvSpPr txBox="1"/>
          <p:nvPr>
            <p:ph idx="1" type="body"/>
          </p:nvPr>
        </p:nvSpPr>
        <p:spPr>
          <a:xfrm>
            <a:off x="1167573" y="1690577"/>
            <a:ext cx="10205707" cy="42550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52" name="Google Shape;252;p38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3" name="Google Shape;253;p38"/>
          <p:cNvSpPr txBox="1"/>
          <p:nvPr>
            <p:ph type="title"/>
          </p:nvPr>
        </p:nvSpPr>
        <p:spPr>
          <a:xfrm>
            <a:off x="1167575" y="912357"/>
            <a:ext cx="10205708" cy="7058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38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55" name="Google Shape;25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_7">
  <p:cSld name="Layout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idx="1" type="body"/>
          </p:nvPr>
        </p:nvSpPr>
        <p:spPr>
          <a:xfrm>
            <a:off x="1167573" y="2237921"/>
            <a:ext cx="10205707" cy="3707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258" name="Google Shape;258;p39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9" name="Google Shape;259;p39"/>
          <p:cNvSpPr txBox="1"/>
          <p:nvPr>
            <p:ph type="title"/>
          </p:nvPr>
        </p:nvSpPr>
        <p:spPr>
          <a:xfrm>
            <a:off x="1167575" y="912357"/>
            <a:ext cx="1020570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9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261" name="Google Shape;26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8">
  <p:cSld name="1_Layout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0"/>
          <p:cNvSpPr/>
          <p:nvPr/>
        </p:nvSpPr>
        <p:spPr>
          <a:xfrm>
            <a:off x="1632030" y="0"/>
            <a:ext cx="10559970" cy="6858001"/>
          </a:xfrm>
          <a:custGeom>
            <a:rect b="b" l="l" r="r" t="t"/>
            <a:pathLst>
              <a:path extrusionOk="0" h="6858001" w="10559970">
                <a:moveTo>
                  <a:pt x="6412373" y="11574"/>
                </a:moveTo>
                <a:lnTo>
                  <a:pt x="10559970" y="0"/>
                </a:lnTo>
                <a:lnTo>
                  <a:pt x="10559970" y="6858000"/>
                </a:lnTo>
                <a:lnTo>
                  <a:pt x="0" y="6858001"/>
                </a:lnTo>
                <a:lnTo>
                  <a:pt x="6412373" y="1157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0"/>
          <p:cNvSpPr txBox="1"/>
          <p:nvPr>
            <p:ph type="title"/>
          </p:nvPr>
        </p:nvSpPr>
        <p:spPr>
          <a:xfrm>
            <a:off x="6096000" y="3429000"/>
            <a:ext cx="5043738" cy="897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Lato Black"/>
              <a:buNone/>
              <a:defRPr sz="36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40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6" name="Google Shape;266;p40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ack background with white letters&#10;&#10;Description automatically generated" id="267" name="Google Shape;26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197" y="-193732"/>
            <a:ext cx="2191865" cy="2191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_1">
  <p:cSld name="Layout_1">
    <p:bg>
      <p:bgPr>
        <a:blipFill>
          <a:blip r:embed="rId2">
            <a:alphaModFix amt="60000"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073231" y="1626782"/>
            <a:ext cx="7300056" cy="43630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4073230" y="912358"/>
            <a:ext cx="7300049" cy="597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38" name="Google Shape;3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Layout_8">
  <p:cSld name="3_Layout_8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-up of a pyramid&#10;&#10;Description automatically generated with low confidence" id="269" name="Google Shape;269;p41"/>
          <p:cNvPicPr preferRelativeResize="0"/>
          <p:nvPr/>
        </p:nvPicPr>
        <p:blipFill rotWithShape="1">
          <a:blip r:embed="rId2">
            <a:alphaModFix/>
          </a:blip>
          <a:srcRect b="0" l="12913" r="-3552" t="9361"/>
          <a:stretch/>
        </p:blipFill>
        <p:spPr>
          <a:xfrm flipH="1" rot="10800000">
            <a:off x="0" y="0"/>
            <a:ext cx="10287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1"/>
          <p:cNvSpPr/>
          <p:nvPr/>
        </p:nvSpPr>
        <p:spPr>
          <a:xfrm>
            <a:off x="1632030" y="0"/>
            <a:ext cx="10559970" cy="6858001"/>
          </a:xfrm>
          <a:custGeom>
            <a:rect b="b" l="l" r="r" t="t"/>
            <a:pathLst>
              <a:path extrusionOk="0" h="6858001" w="10559970">
                <a:moveTo>
                  <a:pt x="6412373" y="11574"/>
                </a:moveTo>
                <a:lnTo>
                  <a:pt x="10559970" y="0"/>
                </a:lnTo>
                <a:lnTo>
                  <a:pt x="10559970" y="6858000"/>
                </a:lnTo>
                <a:lnTo>
                  <a:pt x="0" y="6858001"/>
                </a:lnTo>
                <a:lnTo>
                  <a:pt x="6412373" y="1157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41"/>
          <p:cNvSpPr txBox="1"/>
          <p:nvPr>
            <p:ph type="title"/>
          </p:nvPr>
        </p:nvSpPr>
        <p:spPr>
          <a:xfrm>
            <a:off x="6096000" y="3429000"/>
            <a:ext cx="5043738" cy="897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Lato Black"/>
              <a:buNone/>
              <a:defRPr sz="36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1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3" name="Google Shape;273;p41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ack background with white letters&#10;&#10;Description automatically generated" id="274" name="Google Shape;27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197" y="-193732"/>
            <a:ext cx="2191865" cy="2191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Layout_8">
  <p:cSld name="7_Layout_8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2"/>
          <p:cNvPicPr preferRelativeResize="0"/>
          <p:nvPr/>
        </p:nvPicPr>
        <p:blipFill rotWithShape="1">
          <a:blip r:embed="rId2">
            <a:alphaModFix/>
          </a:blip>
          <a:srcRect b="0" l="49" r="49" t="0"/>
          <a:stretch/>
        </p:blipFill>
        <p:spPr>
          <a:xfrm flipH="1" rot="10800000">
            <a:off x="0" y="0"/>
            <a:ext cx="10287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42"/>
          <p:cNvSpPr/>
          <p:nvPr/>
        </p:nvSpPr>
        <p:spPr>
          <a:xfrm>
            <a:off x="1632030" y="0"/>
            <a:ext cx="10559970" cy="6858001"/>
          </a:xfrm>
          <a:custGeom>
            <a:rect b="b" l="l" r="r" t="t"/>
            <a:pathLst>
              <a:path extrusionOk="0" h="6858001" w="10559970">
                <a:moveTo>
                  <a:pt x="6412373" y="11574"/>
                </a:moveTo>
                <a:lnTo>
                  <a:pt x="10559970" y="0"/>
                </a:lnTo>
                <a:lnTo>
                  <a:pt x="10559970" y="6858000"/>
                </a:lnTo>
                <a:lnTo>
                  <a:pt x="0" y="6858001"/>
                </a:lnTo>
                <a:lnTo>
                  <a:pt x="6412373" y="1157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42"/>
          <p:cNvSpPr txBox="1"/>
          <p:nvPr>
            <p:ph type="title"/>
          </p:nvPr>
        </p:nvSpPr>
        <p:spPr>
          <a:xfrm>
            <a:off x="6096000" y="3429000"/>
            <a:ext cx="5043738" cy="897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Lato Black"/>
              <a:buNone/>
              <a:defRPr sz="36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42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0" name="Google Shape;280;p42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ack background with white letters&#10;&#10;Description automatically generated" id="281" name="Google Shape;28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197" y="-193732"/>
            <a:ext cx="2191865" cy="2191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Layout_8">
  <p:cSld name="10_Layout_8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799393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3"/>
          <p:cNvSpPr/>
          <p:nvPr/>
        </p:nvSpPr>
        <p:spPr>
          <a:xfrm>
            <a:off x="1632030" y="0"/>
            <a:ext cx="10559970" cy="6858001"/>
          </a:xfrm>
          <a:custGeom>
            <a:rect b="b" l="l" r="r" t="t"/>
            <a:pathLst>
              <a:path extrusionOk="0" h="6858001" w="10559970">
                <a:moveTo>
                  <a:pt x="6412373" y="11574"/>
                </a:moveTo>
                <a:lnTo>
                  <a:pt x="10559970" y="0"/>
                </a:lnTo>
                <a:lnTo>
                  <a:pt x="10559970" y="6858000"/>
                </a:lnTo>
                <a:lnTo>
                  <a:pt x="0" y="6858001"/>
                </a:lnTo>
                <a:lnTo>
                  <a:pt x="6412373" y="1157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43"/>
          <p:cNvSpPr txBox="1"/>
          <p:nvPr>
            <p:ph type="title"/>
          </p:nvPr>
        </p:nvSpPr>
        <p:spPr>
          <a:xfrm>
            <a:off x="6096000" y="3429000"/>
            <a:ext cx="5043738" cy="897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Lato Black"/>
              <a:buNone/>
              <a:defRPr sz="36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3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7" name="Google Shape;287;p43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ack background with white letters&#10;&#10;Description automatically generated" id="288" name="Google Shape;28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197" y="-193732"/>
            <a:ext cx="2191865" cy="2191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Layout_8">
  <p:cSld name="2_Layout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4"/>
          <p:cNvSpPr txBox="1"/>
          <p:nvPr>
            <p:ph type="title"/>
          </p:nvPr>
        </p:nvSpPr>
        <p:spPr>
          <a:xfrm>
            <a:off x="6096000" y="3429000"/>
            <a:ext cx="5043738" cy="897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Lato Black"/>
              <a:buNone/>
              <a:defRPr sz="36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44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2" name="Google Shape;292;p44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ack background with white letters&#10;&#10;Description automatically generated" id="293" name="Google Shape;293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197" y="-193732"/>
            <a:ext cx="2191865" cy="2191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Blank_2">
  <p:cSld name="1_Layout_Blank_2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1167574" y="900000"/>
            <a:ext cx="10205711" cy="897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  <a:defRPr sz="3200" cap="none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43" name="Google Shape;4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Layout_Section_2 col">
  <p:cSld name="6_Layout_Section_2 col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1167575" y="1104792"/>
            <a:ext cx="4680332" cy="1620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1167576" y="2923953"/>
            <a:ext cx="4680332" cy="30658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yout_Black">
  <p:cSld name="1_Layout_Blac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1167569" y="912356"/>
            <a:ext cx="10205707" cy="11805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ato Black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1167573" y="2092862"/>
            <a:ext cx="10205707" cy="36373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 Light"/>
              <a:buNone/>
              <a:defRPr sz="10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ack background with white letters&#10;&#10;Description automatically generated" id="55" name="Google Shape;5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197" y="-193732"/>
            <a:ext cx="2191865" cy="2191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ctrTitle"/>
          </p:nvPr>
        </p:nvSpPr>
        <p:spPr>
          <a:xfrm>
            <a:off x="1219200" y="2438400"/>
            <a:ext cx="6091840" cy="1695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 Black"/>
              <a:buNone/>
              <a:defRPr b="0" sz="44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1219200" y="4417354"/>
            <a:ext cx="5865812" cy="4594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i="0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1219200" y="5018567"/>
            <a:ext cx="5865812" cy="3807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i="0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88888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ack background with white letters&#10;&#10;Description automatically generated" id="61" name="Google Shape;6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02197" y="-193732"/>
            <a:ext cx="2191865" cy="2191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Layout_Section_2 col">
  <p:cSld name="7_Layout_Section_2 col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1167575" y="1104792"/>
            <a:ext cx="4680332" cy="11812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167576" y="2286000"/>
            <a:ext cx="4680332" cy="37038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SzPts val="1800"/>
              <a:buChar char="🞆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700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blue and black logo&#10;&#10;Description automatically generated" id="67" name="Google Shape;6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7353" y="-351775"/>
            <a:ext cx="2192400" cy="2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2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" type="body"/>
          </p:nvPr>
        </p:nvSpPr>
        <p:spPr>
          <a:xfrm>
            <a:off x="1167575" y="2196758"/>
            <a:ext cx="10205709" cy="377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04800" lvl="1" marL="914400" marR="0" rtl="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04800" lvl="2" marL="1371600" marR="0" rtl="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04800" lvl="3" marL="1828800" marR="0" rtl="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04800" lvl="4" marL="2286000" marR="0" rtl="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048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1167575" y="912358"/>
            <a:ext cx="10205708" cy="9986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  <a:defRPr b="1" i="0" sz="3200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1373285" y="6249270"/>
            <a:ext cx="5191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7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 txBox="1"/>
          <p:nvPr/>
        </p:nvSpPr>
        <p:spPr>
          <a:xfrm>
            <a:off x="436489" y="6428367"/>
            <a:ext cx="2330462" cy="16877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"/>
              <a:buFont typeface="Lato Light"/>
              <a:buNone/>
            </a:pPr>
            <a:r>
              <a:rPr b="0" i="0" lang="en-US" sz="700" u="none" cap="none" strike="noStrike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PRIVATE &amp; CONFIDENTIAL</a:t>
            </a:r>
            <a:endParaRPr/>
          </a:p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7151803" y="6445774"/>
            <a:ext cx="4221480" cy="16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8.png"/><Relationship Id="rId4" Type="http://schemas.openxmlformats.org/officeDocument/2006/relationships/image" Target="../media/image5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jpg"/><Relationship Id="rId4" Type="http://schemas.openxmlformats.org/officeDocument/2006/relationships/image" Target="../media/image24.jpg"/><Relationship Id="rId5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30.png"/><Relationship Id="rId6" Type="http://schemas.openxmlformats.org/officeDocument/2006/relationships/image" Target="../media/image34.png"/><Relationship Id="rId7" Type="http://schemas.openxmlformats.org/officeDocument/2006/relationships/image" Target="../media/image49.jpg"/><Relationship Id="rId8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5.png"/><Relationship Id="rId4" Type="http://schemas.openxmlformats.org/officeDocument/2006/relationships/image" Target="../media/image36.png"/><Relationship Id="rId5" Type="http://schemas.openxmlformats.org/officeDocument/2006/relationships/image" Target="../media/image30.png"/><Relationship Id="rId6" Type="http://schemas.openxmlformats.org/officeDocument/2006/relationships/image" Target="../media/image42.png"/><Relationship Id="rId7" Type="http://schemas.openxmlformats.org/officeDocument/2006/relationships/image" Target="../media/image37.png"/><Relationship Id="rId8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5"/>
          <p:cNvSpPr txBox="1"/>
          <p:nvPr>
            <p:ph type="ctrTitle"/>
          </p:nvPr>
        </p:nvSpPr>
        <p:spPr>
          <a:xfrm>
            <a:off x="810001" y="2959938"/>
            <a:ext cx="60918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 Black"/>
              <a:buNone/>
            </a:pPr>
            <a:r>
              <a:rPr lang="en-US"/>
              <a:t>DATA DIVERS</a:t>
            </a:r>
            <a:br>
              <a:rPr lang="en-US"/>
            </a:br>
            <a:r>
              <a:rPr lang="en-US"/>
              <a:t> </a:t>
            </a:r>
            <a:r>
              <a:rPr lang="en-US">
                <a:solidFill>
                  <a:schemeClr val="accent1"/>
                </a:solidFill>
              </a:rPr>
              <a:t>WALMART ANALYSIS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00" name="Google Shape;300;p45"/>
          <p:cNvSpPr txBox="1"/>
          <p:nvPr>
            <p:ph idx="4294967295" type="body"/>
          </p:nvPr>
        </p:nvSpPr>
        <p:spPr>
          <a:xfrm>
            <a:off x="810001" y="4609228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SUBTITLE GOES HERE</a:t>
            </a:r>
            <a:endParaRPr/>
          </a:p>
        </p:txBody>
      </p:sp>
      <p:sp>
        <p:nvSpPr>
          <p:cNvPr id="301" name="Google Shape;301;p45"/>
          <p:cNvSpPr txBox="1"/>
          <p:nvPr>
            <p:ph idx="4294967295" type="body"/>
          </p:nvPr>
        </p:nvSpPr>
        <p:spPr>
          <a:xfrm>
            <a:off x="810001" y="5461406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DATE 2023</a:t>
            </a:r>
            <a:endParaRPr/>
          </a:p>
        </p:txBody>
      </p:sp>
      <p:sp>
        <p:nvSpPr>
          <p:cNvPr id="302" name="Google Shape;302;p45"/>
          <p:cNvSpPr txBox="1"/>
          <p:nvPr/>
        </p:nvSpPr>
        <p:spPr>
          <a:xfrm>
            <a:off x="2814452" y="4417621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03" name="Google Shape;303;p45"/>
          <p:cNvSpPr txBox="1"/>
          <p:nvPr/>
        </p:nvSpPr>
        <p:spPr>
          <a:xfrm>
            <a:off x="2244436" y="438199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04" name="Google Shape;304;p45"/>
          <p:cNvSpPr txBox="1"/>
          <p:nvPr/>
        </p:nvSpPr>
        <p:spPr>
          <a:xfrm>
            <a:off x="1638795" y="465512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4"/>
          <p:cNvSpPr txBox="1"/>
          <p:nvPr>
            <p:ph type="ctrTitle"/>
          </p:nvPr>
        </p:nvSpPr>
        <p:spPr>
          <a:xfrm>
            <a:off x="810001" y="2959938"/>
            <a:ext cx="60918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 Black"/>
              <a:buNone/>
            </a:pPr>
            <a:r>
              <a:rPr lang="en-US"/>
              <a:t>ANALYSIS &amp; INSIGHTS</a:t>
            </a:r>
            <a:br>
              <a:rPr lang="en-US"/>
            </a:br>
            <a:r>
              <a:rPr lang="en-US">
                <a:solidFill>
                  <a:schemeClr val="accent1"/>
                </a:solidFill>
              </a:rPr>
              <a:t>SALES ASSESSMENT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39" name="Google Shape;439;p54"/>
          <p:cNvSpPr txBox="1"/>
          <p:nvPr>
            <p:ph idx="4294967295" type="body"/>
          </p:nvPr>
        </p:nvSpPr>
        <p:spPr>
          <a:xfrm>
            <a:off x="810001" y="4609228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SUBTITLE GOES HERE</a:t>
            </a:r>
            <a:endParaRPr/>
          </a:p>
        </p:txBody>
      </p:sp>
      <p:sp>
        <p:nvSpPr>
          <p:cNvPr id="440" name="Google Shape;440;p54"/>
          <p:cNvSpPr txBox="1"/>
          <p:nvPr>
            <p:ph idx="4294967295" type="body"/>
          </p:nvPr>
        </p:nvSpPr>
        <p:spPr>
          <a:xfrm>
            <a:off x="810001" y="5461406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DATE 2023</a:t>
            </a:r>
            <a:endParaRPr/>
          </a:p>
        </p:txBody>
      </p:sp>
      <p:sp>
        <p:nvSpPr>
          <p:cNvPr id="441" name="Google Shape;441;p54"/>
          <p:cNvSpPr txBox="1"/>
          <p:nvPr/>
        </p:nvSpPr>
        <p:spPr>
          <a:xfrm>
            <a:off x="2814452" y="4417621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42" name="Google Shape;442;p54"/>
          <p:cNvSpPr txBox="1"/>
          <p:nvPr/>
        </p:nvSpPr>
        <p:spPr>
          <a:xfrm>
            <a:off x="2244436" y="438199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43" name="Google Shape;443;p54"/>
          <p:cNvSpPr txBox="1"/>
          <p:nvPr/>
        </p:nvSpPr>
        <p:spPr>
          <a:xfrm>
            <a:off x="1638795" y="465512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5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0" name="Google Shape;450;p55"/>
          <p:cNvSpPr txBox="1"/>
          <p:nvPr>
            <p:ph type="title"/>
          </p:nvPr>
        </p:nvSpPr>
        <p:spPr>
          <a:xfrm>
            <a:off x="1167575" y="912358"/>
            <a:ext cx="52863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STORE TYPE &amp; SALES </a:t>
            </a:r>
            <a:endParaRPr/>
          </a:p>
        </p:txBody>
      </p:sp>
      <p:sp>
        <p:nvSpPr>
          <p:cNvPr id="451" name="Google Shape;451;p55"/>
          <p:cNvSpPr txBox="1"/>
          <p:nvPr>
            <p:ph idx="11" type="ftr"/>
          </p:nvPr>
        </p:nvSpPr>
        <p:spPr>
          <a:xfrm>
            <a:off x="7151688" y="6445250"/>
            <a:ext cx="42213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700" u="none" cap="none" strike="noStrike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/>
          </a:p>
        </p:txBody>
      </p:sp>
      <p:pic>
        <p:nvPicPr>
          <p:cNvPr id="452" name="Google Shape;452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7575" y="1594132"/>
            <a:ext cx="5873842" cy="4556952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3" name="Google Shape;453;p55"/>
          <p:cNvSpPr txBox="1"/>
          <p:nvPr/>
        </p:nvSpPr>
        <p:spPr>
          <a:xfrm>
            <a:off x="7666642" y="1594132"/>
            <a:ext cx="3966300" cy="45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Data included three types of store A,B,C. </a:t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85750" lvl="0" marL="28575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Y Axis = Average Sales</a:t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85750" lvl="0" marL="28575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X-Axis = Store Size (per sq ft)</a:t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85750" lvl="0" marL="28575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1" i="0" lang="en-US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Type A (</a:t>
            </a:r>
            <a:r>
              <a:rPr b="1" lang="en-U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blue)</a:t>
            </a: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 experienced </a:t>
            </a: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the most sales</a:t>
            </a: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, with an average of 206m, and is usually the largest at 175K sq ft per store.</a:t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85750" lvl="0" marL="28575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1" lang="en-U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Type B (orange)</a:t>
            </a: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 has a size of 101K sq ft with average sales of 117m per store. </a:t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85750" lvl="0" marL="28575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1" lang="en-U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 (red)</a:t>
            </a: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 tended to be the smallest at 41K sq ft with average sales of 101m per store.</a:t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6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0" name="Google Shape;460;p56"/>
          <p:cNvSpPr txBox="1"/>
          <p:nvPr>
            <p:ph type="title"/>
          </p:nvPr>
        </p:nvSpPr>
        <p:spPr>
          <a:xfrm>
            <a:off x="1167575" y="912358"/>
            <a:ext cx="52863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STORE TYPE &amp; SALES [2]</a:t>
            </a:r>
            <a:endParaRPr/>
          </a:p>
        </p:txBody>
      </p:sp>
      <p:sp>
        <p:nvSpPr>
          <p:cNvPr id="461" name="Google Shape;461;p56"/>
          <p:cNvSpPr txBox="1"/>
          <p:nvPr>
            <p:ph idx="11" type="ftr"/>
          </p:nvPr>
        </p:nvSpPr>
        <p:spPr>
          <a:xfrm>
            <a:off x="7151688" y="6445250"/>
            <a:ext cx="42213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700" u="none" cap="none" strike="noStrike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/>
          </a:p>
        </p:txBody>
      </p:sp>
      <p:pic>
        <p:nvPicPr>
          <p:cNvPr id="462" name="Google Shape;462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7575" y="1594132"/>
            <a:ext cx="5873842" cy="4556952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63" name="Google Shape;463;p56"/>
          <p:cNvSpPr/>
          <p:nvPr/>
        </p:nvSpPr>
        <p:spPr>
          <a:xfrm>
            <a:off x="4013650" y="1869250"/>
            <a:ext cx="2067600" cy="2637900"/>
          </a:xfrm>
          <a:prstGeom prst="rect">
            <a:avLst/>
          </a:prstGeom>
          <a:noFill/>
          <a:ln cap="rnd" cmpd="sng" w="15875">
            <a:solidFill>
              <a:srgbClr val="272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56"/>
          <p:cNvSpPr/>
          <p:nvPr/>
        </p:nvSpPr>
        <p:spPr>
          <a:xfrm>
            <a:off x="2071561" y="2115880"/>
            <a:ext cx="1845000" cy="2035200"/>
          </a:xfrm>
          <a:prstGeom prst="rect">
            <a:avLst/>
          </a:prstGeom>
          <a:noFill/>
          <a:ln cap="rnd" cmpd="sng" w="158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56"/>
          <p:cNvSpPr txBox="1"/>
          <p:nvPr/>
        </p:nvSpPr>
        <p:spPr>
          <a:xfrm>
            <a:off x="7666642" y="1594132"/>
            <a:ext cx="3966300" cy="47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Main hypothesis was that: </a:t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Greater Size = Greater Sales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85750" lvl="0" marL="28575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•"/>
            </a:pPr>
            <a:r>
              <a:rPr lang="en-US"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We can see that some Type B stores (light blue) see higher sales despite smaller sizes compared to Type A. </a:t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85750" lvl="0" marL="28575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•"/>
            </a:pPr>
            <a:r>
              <a:rPr lang="en-US" sz="1800">
                <a:latin typeface="Lato Light"/>
                <a:ea typeface="Lato Light"/>
                <a:cs typeface="Lato Light"/>
                <a:sym typeface="Lato Light"/>
              </a:rPr>
              <a:t>Type C also maintained average sales per store similar to Type B despite significant difference in store size. </a:t>
            </a:r>
            <a:r>
              <a:rPr lang="en-US" sz="1800" u="sng">
                <a:latin typeface="Lato Light"/>
                <a:ea typeface="Lato Light"/>
                <a:cs typeface="Lato Light"/>
                <a:sym typeface="Lato Light"/>
              </a:rPr>
              <a:t>Further investigation required</a:t>
            </a:r>
            <a:r>
              <a:rPr lang="en-US" sz="18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85750" lvl="0" marL="28575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•"/>
            </a:pPr>
            <a:r>
              <a:rPr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Although the size of stores clearly leads to more sales, does this necessarily lead to greater profitability? </a:t>
            </a:r>
            <a:r>
              <a:rPr i="0" lang="en-US" sz="1800" u="sng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Need more data</a:t>
            </a:r>
            <a:r>
              <a:rPr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. </a:t>
            </a:r>
            <a:endParaRPr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10318" lvl="0" marL="10318" marR="0" rtl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10318" lvl="0" marL="10318" marR="0" rtl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7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1" name="Google Shape;471;p57"/>
          <p:cNvSpPr txBox="1"/>
          <p:nvPr>
            <p:ph type="title"/>
          </p:nvPr>
        </p:nvSpPr>
        <p:spPr>
          <a:xfrm>
            <a:off x="1167575" y="912358"/>
            <a:ext cx="52863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TEMPERATURE &amp; SALES</a:t>
            </a:r>
            <a:endParaRPr/>
          </a:p>
        </p:txBody>
      </p:sp>
      <p:sp>
        <p:nvSpPr>
          <p:cNvPr id="472" name="Google Shape;472;p57"/>
          <p:cNvSpPr txBox="1"/>
          <p:nvPr>
            <p:ph idx="11" type="ftr"/>
          </p:nvPr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73" name="Google Shape;473;p57"/>
          <p:cNvSpPr txBox="1"/>
          <p:nvPr/>
        </p:nvSpPr>
        <p:spPr>
          <a:xfrm>
            <a:off x="7666651" y="1477575"/>
            <a:ext cx="4221600" cy="4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75431" lvl="0" marL="275431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Highest sales occur at 0 degrees Celsius (32 degrees Fahrenheit). </a:t>
            </a:r>
            <a:b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</a:br>
            <a:b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</a:b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One could argue that customers </a:t>
            </a:r>
            <a:r>
              <a:rPr b="1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spend more at this temperature</a:t>
            </a: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. However, we feel that this correlation does not necessarily suggest causation.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6531" lvl="0" marL="275431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75431" lvl="0" marL="275431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We decided that further analysis would be required to better understand purchasing patterns and consumer behaviour.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6531" lvl="0" marL="275431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75431" lvl="0" marL="275431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Fundamentally, we want to understand whether temperature is a factor in determining higher overall sales.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graph showing the temperature&#10;&#10;Description automatically generated" id="474" name="Google Shape;474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7575" y="1716542"/>
            <a:ext cx="5816996" cy="421005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8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80" name="Google Shape;480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718" y="1930428"/>
            <a:ext cx="5960700" cy="3869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1" name="Google Shape;481;p58"/>
          <p:cNvGrpSpPr/>
          <p:nvPr/>
        </p:nvGrpSpPr>
        <p:grpSpPr>
          <a:xfrm>
            <a:off x="5604670" y="2420293"/>
            <a:ext cx="1174324" cy="1056463"/>
            <a:chOff x="8022997" y="2188776"/>
            <a:chExt cx="1174324" cy="1056463"/>
          </a:xfrm>
        </p:grpSpPr>
        <p:grpSp>
          <p:nvGrpSpPr>
            <p:cNvPr id="482" name="Google Shape;482;p58"/>
            <p:cNvGrpSpPr/>
            <p:nvPr/>
          </p:nvGrpSpPr>
          <p:grpSpPr>
            <a:xfrm>
              <a:off x="8022997" y="2188776"/>
              <a:ext cx="1174324" cy="1056463"/>
              <a:chOff x="9913043" y="2278384"/>
              <a:chExt cx="1498627" cy="1373100"/>
            </a:xfrm>
          </p:grpSpPr>
          <p:sp>
            <p:nvSpPr>
              <p:cNvPr id="483" name="Google Shape;483;p58"/>
              <p:cNvSpPr/>
              <p:nvPr/>
            </p:nvSpPr>
            <p:spPr>
              <a:xfrm>
                <a:off x="10136670" y="2278384"/>
                <a:ext cx="1275000" cy="1373100"/>
              </a:xfrm>
              <a:prstGeom prst="snip1Rect">
                <a:avLst>
                  <a:gd fmla="val 16667" name="adj"/>
                </a:avLst>
              </a:prstGeom>
              <a:solidFill>
                <a:srgbClr val="ECEDFB">
                  <a:alpha val="537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84" name="Google Shape;484;p58"/>
              <p:cNvSpPr txBox="1"/>
              <p:nvPr/>
            </p:nvSpPr>
            <p:spPr>
              <a:xfrm>
                <a:off x="10314290" y="2288955"/>
                <a:ext cx="780900" cy="36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1200" u="none" cap="none" strike="noStrike">
                    <a:solidFill>
                      <a:srgbClr val="000000"/>
                    </a:solidFill>
                    <a:latin typeface="Lato Black"/>
                    <a:ea typeface="Lato Black"/>
                    <a:cs typeface="Lato Black"/>
                    <a:sym typeface="Lato Black"/>
                  </a:rPr>
                  <a:t>KEY</a:t>
                </a:r>
                <a:endParaRPr b="0" i="0" sz="1200" u="none" cap="none" strike="noStrike">
                  <a:solidFill>
                    <a:srgbClr val="000000"/>
                  </a:solidFill>
                  <a:latin typeface="Lato Black"/>
                  <a:ea typeface="Lato Black"/>
                  <a:cs typeface="Lato Black"/>
                  <a:sym typeface="Lato Black"/>
                </a:endParaRPr>
              </a:p>
            </p:txBody>
          </p:sp>
          <p:sp>
            <p:nvSpPr>
              <p:cNvPr id="485" name="Google Shape;485;p58"/>
              <p:cNvSpPr txBox="1"/>
              <p:nvPr/>
            </p:nvSpPr>
            <p:spPr>
              <a:xfrm>
                <a:off x="9913043" y="2588212"/>
                <a:ext cx="1061700" cy="67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900" u="none" cap="none" strike="noStrike">
                    <a:solidFill>
                      <a:srgbClr val="000000"/>
                    </a:solidFill>
                    <a:latin typeface="Lato"/>
                    <a:ea typeface="Lato"/>
                    <a:cs typeface="Lato"/>
                    <a:sym typeface="Lato"/>
                  </a:rPr>
                  <a:t>2010</a:t>
                </a:r>
                <a:endParaRPr/>
              </a:p>
              <a:p>
                <a:pPr indent="0" lvl="0" marL="0" marR="0" rtl="0" algn="r">
                  <a:lnSpc>
                    <a:spcPct val="120000"/>
                  </a:lnSpc>
                  <a:spcBef>
                    <a:spcPts val="200"/>
                  </a:spcBef>
                  <a:spcAft>
                    <a:spcPts val="0"/>
                  </a:spcAft>
                  <a:buNone/>
                </a:pPr>
                <a:r>
                  <a:rPr b="0" i="0" lang="en-US" sz="900" u="none" cap="none" strike="noStrike">
                    <a:solidFill>
                      <a:srgbClr val="000000"/>
                    </a:solidFill>
                    <a:latin typeface="Lato"/>
                    <a:ea typeface="Lato"/>
                    <a:cs typeface="Lato"/>
                    <a:sym typeface="Lato"/>
                  </a:rPr>
                  <a:t>2011</a:t>
                </a:r>
                <a:endParaRPr/>
              </a:p>
              <a:p>
                <a:pPr indent="0" lvl="0" marL="0" marR="0" rtl="0" algn="r">
                  <a:lnSpc>
                    <a:spcPct val="120000"/>
                  </a:lnSpc>
                  <a:spcBef>
                    <a:spcPts val="200"/>
                  </a:spcBef>
                  <a:spcAft>
                    <a:spcPts val="0"/>
                  </a:spcAft>
                  <a:buNone/>
                </a:pPr>
                <a:r>
                  <a:rPr b="0" i="0" lang="en-US" sz="900" u="none" cap="none" strike="noStrike">
                    <a:solidFill>
                      <a:srgbClr val="000000"/>
                    </a:solidFill>
                    <a:latin typeface="Lato"/>
                    <a:ea typeface="Lato"/>
                    <a:cs typeface="Lato"/>
                    <a:sym typeface="Lato"/>
                  </a:rPr>
                  <a:t>2012</a:t>
                </a:r>
                <a:endParaRPr/>
              </a:p>
            </p:txBody>
          </p:sp>
        </p:grpSp>
        <p:grpSp>
          <p:nvGrpSpPr>
            <p:cNvPr id="486" name="Google Shape;486;p58"/>
            <p:cNvGrpSpPr/>
            <p:nvPr/>
          </p:nvGrpSpPr>
          <p:grpSpPr>
            <a:xfrm>
              <a:off x="8905731" y="2482002"/>
              <a:ext cx="170870" cy="478665"/>
              <a:chOff x="9687121" y="516203"/>
              <a:chExt cx="288000" cy="478665"/>
            </a:xfrm>
          </p:grpSpPr>
          <p:sp>
            <p:nvSpPr>
              <p:cNvPr id="487" name="Google Shape;487;p58"/>
              <p:cNvSpPr/>
              <p:nvPr/>
            </p:nvSpPr>
            <p:spPr>
              <a:xfrm>
                <a:off x="9687121" y="516203"/>
                <a:ext cx="288000" cy="97500"/>
              </a:xfrm>
              <a:prstGeom prst="rect">
                <a:avLst/>
              </a:prstGeom>
              <a:solidFill>
                <a:srgbClr val="5D5FE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58"/>
              <p:cNvSpPr/>
              <p:nvPr/>
            </p:nvSpPr>
            <p:spPr>
              <a:xfrm>
                <a:off x="9687121" y="718877"/>
                <a:ext cx="288000" cy="975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58"/>
              <p:cNvSpPr/>
              <p:nvPr/>
            </p:nvSpPr>
            <p:spPr>
              <a:xfrm>
                <a:off x="9687121" y="897368"/>
                <a:ext cx="288000" cy="97500"/>
              </a:xfrm>
              <a:prstGeom prst="rect">
                <a:avLst/>
              </a:prstGeom>
              <a:solidFill>
                <a:srgbClr val="118AE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90" name="Google Shape;490;p58"/>
          <p:cNvSpPr/>
          <p:nvPr/>
        </p:nvSpPr>
        <p:spPr>
          <a:xfrm>
            <a:off x="1183341" y="4222374"/>
            <a:ext cx="780000" cy="6096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8"/>
          <p:cNvSpPr/>
          <p:nvPr/>
        </p:nvSpPr>
        <p:spPr>
          <a:xfrm>
            <a:off x="6026072" y="4146755"/>
            <a:ext cx="780000" cy="6096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58"/>
          <p:cNvSpPr txBox="1"/>
          <p:nvPr/>
        </p:nvSpPr>
        <p:spPr>
          <a:xfrm>
            <a:off x="7853406" y="3635641"/>
            <a:ext cx="3861600" cy="2293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	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2010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2011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2012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January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-1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-1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2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February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0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1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3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March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6	6	10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April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12	11	13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May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15	15	17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June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21	21	21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July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24	25	25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August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23	24	23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September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19	19	19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October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13	13	12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November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6	7	7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December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0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2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b="0" i="0" lang="en-US" sz="1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2</a:t>
            </a:r>
            <a:r>
              <a:rPr b="0" i="0" lang="en-US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/>
          </a:p>
        </p:txBody>
      </p:sp>
      <p:sp>
        <p:nvSpPr>
          <p:cNvPr id="493" name="Google Shape;493;p58"/>
          <p:cNvSpPr txBox="1"/>
          <p:nvPr>
            <p:ph type="title"/>
          </p:nvPr>
        </p:nvSpPr>
        <p:spPr>
          <a:xfrm>
            <a:off x="1167575" y="912358"/>
            <a:ext cx="79674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TEMPERATURES &amp; SALES [2]</a:t>
            </a:r>
            <a:endParaRPr/>
          </a:p>
        </p:txBody>
      </p:sp>
      <p:sp>
        <p:nvSpPr>
          <p:cNvPr id="494" name="Google Shape;494;p58"/>
          <p:cNvSpPr txBox="1"/>
          <p:nvPr/>
        </p:nvSpPr>
        <p:spPr>
          <a:xfrm>
            <a:off x="7666642" y="1594132"/>
            <a:ext cx="39663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Average temperatures across the US are around the 0 degrees Celsius mark (32 degrees Fahrenheit).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58"/>
          <p:cNvSpPr txBox="1"/>
          <p:nvPr>
            <p:ph idx="11" type="ftr"/>
          </p:nvPr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96" name="Google Shape;496;p58"/>
          <p:cNvSpPr txBox="1"/>
          <p:nvPr/>
        </p:nvSpPr>
        <p:spPr>
          <a:xfrm>
            <a:off x="1004650" y="5799825"/>
            <a:ext cx="45018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</a:t>
            </a:r>
            <a:r>
              <a:rPr lang="en-US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: US Average Temperatures by Month (2010-2012),</a:t>
            </a:r>
            <a:br>
              <a:rPr lang="en-US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</a:br>
            <a:r>
              <a:rPr lang="en-US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National Centers for Environmental Information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9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2" name="Google Shape;502;p59"/>
          <p:cNvSpPr txBox="1"/>
          <p:nvPr>
            <p:ph idx="11" type="ftr"/>
          </p:nvPr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503" name="Google Shape;503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131" y="1594132"/>
            <a:ext cx="6529671" cy="4444719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04" name="Google Shape;504;p59"/>
          <p:cNvSpPr txBox="1"/>
          <p:nvPr/>
        </p:nvSpPr>
        <p:spPr>
          <a:xfrm>
            <a:off x="7666642" y="1594132"/>
            <a:ext cx="3966300" cy="31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75431" lvl="0" marL="275431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With this graph, we can see that instead of temperature being the factor on the number of sales, it is that holidays that drive sales.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6531" lvl="0" marL="275431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275431" lvl="0" marL="275431" marR="0" rtl="0" algn="l">
              <a:lnSpc>
                <a:spcPct val="8428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In the winter months which typically are around 0 degrees Celsius across the United States, this when the major holidays of Christmas and Thanksgiving, which typically involve buying gifts, food, and drink etc.</a:t>
            </a:r>
            <a:endParaRPr/>
          </a:p>
        </p:txBody>
      </p:sp>
      <p:sp>
        <p:nvSpPr>
          <p:cNvPr id="505" name="Google Shape;505;p59"/>
          <p:cNvSpPr txBox="1"/>
          <p:nvPr>
            <p:ph type="title"/>
          </p:nvPr>
        </p:nvSpPr>
        <p:spPr>
          <a:xfrm>
            <a:off x="1167575" y="912358"/>
            <a:ext cx="52863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HOLIDAYS &amp; SALES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0"/>
          <p:cNvSpPr txBox="1"/>
          <p:nvPr>
            <p:ph type="title"/>
          </p:nvPr>
        </p:nvSpPr>
        <p:spPr>
          <a:xfrm>
            <a:off x="1167569" y="912356"/>
            <a:ext cx="10205700" cy="11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ato Black"/>
              <a:buNone/>
            </a:pPr>
            <a:r>
              <a:rPr lang="en-US"/>
              <a:t>MONTHLY &amp; SEASONAL SALES INSIGHTS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ato Black"/>
              <a:buNone/>
            </a:pPr>
            <a:r>
              <a:t/>
            </a:r>
            <a:endParaRPr/>
          </a:p>
        </p:txBody>
      </p:sp>
      <p:sp>
        <p:nvSpPr>
          <p:cNvPr id="511" name="Google Shape;511;p60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2" name="Google Shape;512;p60"/>
          <p:cNvSpPr txBox="1"/>
          <p:nvPr>
            <p:ph idx="11" type="ftr"/>
          </p:nvPr>
        </p:nvSpPr>
        <p:spPr>
          <a:xfrm>
            <a:off x="7151688" y="6445250"/>
            <a:ext cx="42213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/>
          </a:p>
        </p:txBody>
      </p:sp>
      <p:pic>
        <p:nvPicPr>
          <p:cNvPr id="513" name="Google Shape;51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125" y="2092850"/>
            <a:ext cx="6604402" cy="452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0852" y="2092856"/>
            <a:ext cx="4805629" cy="3851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1"/>
          <p:cNvSpPr txBox="1"/>
          <p:nvPr>
            <p:ph type="ctrTitle"/>
          </p:nvPr>
        </p:nvSpPr>
        <p:spPr>
          <a:xfrm>
            <a:off x="810001" y="2959938"/>
            <a:ext cx="60918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 Black"/>
              <a:buNone/>
            </a:pPr>
            <a:r>
              <a:rPr lang="en-US"/>
              <a:t>CONCLUSIONS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 Black"/>
              <a:buNone/>
            </a:pPr>
            <a:r>
              <a:rPr lang="en-US">
                <a:solidFill>
                  <a:schemeClr val="accent1"/>
                </a:solidFill>
              </a:rPr>
              <a:t>RECOMMENDATIONS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21" name="Google Shape;521;p61"/>
          <p:cNvSpPr txBox="1"/>
          <p:nvPr>
            <p:ph idx="4294967295" type="body"/>
          </p:nvPr>
        </p:nvSpPr>
        <p:spPr>
          <a:xfrm>
            <a:off x="810001" y="4609228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SUBTITLE GOES HERE</a:t>
            </a:r>
            <a:endParaRPr/>
          </a:p>
        </p:txBody>
      </p:sp>
      <p:sp>
        <p:nvSpPr>
          <p:cNvPr id="522" name="Google Shape;522;p61"/>
          <p:cNvSpPr txBox="1"/>
          <p:nvPr>
            <p:ph idx="4294967295" type="body"/>
          </p:nvPr>
        </p:nvSpPr>
        <p:spPr>
          <a:xfrm>
            <a:off x="810001" y="5461406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DATE 2023</a:t>
            </a:r>
            <a:endParaRPr/>
          </a:p>
        </p:txBody>
      </p:sp>
      <p:sp>
        <p:nvSpPr>
          <p:cNvPr id="523" name="Google Shape;523;p61"/>
          <p:cNvSpPr txBox="1"/>
          <p:nvPr/>
        </p:nvSpPr>
        <p:spPr>
          <a:xfrm>
            <a:off x="2814452" y="4417621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24" name="Google Shape;524;p61"/>
          <p:cNvSpPr txBox="1"/>
          <p:nvPr/>
        </p:nvSpPr>
        <p:spPr>
          <a:xfrm>
            <a:off x="2244436" y="438199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25" name="Google Shape;525;p61"/>
          <p:cNvSpPr txBox="1"/>
          <p:nvPr/>
        </p:nvSpPr>
        <p:spPr>
          <a:xfrm>
            <a:off x="1638795" y="465512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2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1" name="Google Shape;531;p62"/>
          <p:cNvSpPr txBox="1"/>
          <p:nvPr>
            <p:ph type="title"/>
          </p:nvPr>
        </p:nvSpPr>
        <p:spPr>
          <a:xfrm>
            <a:off x="1167569" y="912356"/>
            <a:ext cx="10205700" cy="11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ato Black"/>
              <a:buNone/>
            </a:pPr>
            <a:r>
              <a:rPr lang="en-US" sz="4000"/>
              <a:t>KEY RESULTS</a:t>
            </a:r>
            <a:endParaRPr sz="4000"/>
          </a:p>
        </p:txBody>
      </p:sp>
      <p:grpSp>
        <p:nvGrpSpPr>
          <p:cNvPr id="532" name="Google Shape;532;p62"/>
          <p:cNvGrpSpPr/>
          <p:nvPr/>
        </p:nvGrpSpPr>
        <p:grpSpPr>
          <a:xfrm>
            <a:off x="1063697" y="3901825"/>
            <a:ext cx="10309309" cy="2334725"/>
            <a:chOff x="1336626" y="2577720"/>
            <a:chExt cx="8375424" cy="2334725"/>
          </a:xfrm>
        </p:grpSpPr>
        <p:sp>
          <p:nvSpPr>
            <p:cNvPr id="533" name="Google Shape;533;p62"/>
            <p:cNvSpPr txBox="1"/>
            <p:nvPr/>
          </p:nvSpPr>
          <p:spPr>
            <a:xfrm>
              <a:off x="1336626" y="2577729"/>
              <a:ext cx="28656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CEB1"/>
                </a:buClr>
                <a:buSzPts val="6000"/>
                <a:buFont typeface="Lato Light"/>
                <a:buNone/>
              </a:pPr>
              <a:r>
                <a:rPr b="0" i="0" lang="en-US" sz="5000" u="none" cap="none" strike="noStrike">
                  <a:solidFill>
                    <a:srgbClr val="CC4125"/>
                  </a:solidFill>
                  <a:latin typeface="Lato Light"/>
                  <a:ea typeface="Lato Light"/>
                  <a:cs typeface="Lato Light"/>
                  <a:sym typeface="Lato Light"/>
                </a:rPr>
                <a:t>19% | 1.3bn</a:t>
              </a:r>
              <a:endParaRPr b="0" i="0" sz="5000" u="none" cap="none" strike="noStrike">
                <a:solidFill>
                  <a:srgbClr val="CC41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62"/>
            <p:cNvSpPr txBox="1"/>
            <p:nvPr/>
          </p:nvSpPr>
          <p:spPr>
            <a:xfrm>
              <a:off x="1336628" y="3711845"/>
              <a:ext cx="2548200" cy="84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 Light"/>
                <a:buNone/>
              </a:pPr>
              <a:r>
                <a:rPr b="0" i="0" lang="en-US" sz="2200" u="none" cap="none" strike="noStrike">
                  <a:solidFill>
                    <a:srgbClr val="FFFFFF"/>
                  </a:solidFill>
                  <a:latin typeface="Lato Light"/>
                  <a:ea typeface="Lato Light"/>
                  <a:cs typeface="Lato Light"/>
                  <a:sym typeface="Lato Light"/>
                </a:rPr>
                <a:t>Sales contribution of underperforming months</a:t>
              </a:r>
              <a:endPara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62"/>
            <p:cNvSpPr txBox="1"/>
            <p:nvPr/>
          </p:nvSpPr>
          <p:spPr>
            <a:xfrm>
              <a:off x="4303442" y="2577720"/>
              <a:ext cx="2822400" cy="153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6000"/>
                <a:buFont typeface="Lato Light"/>
                <a:buNone/>
              </a:pPr>
              <a:r>
                <a:rPr b="0" i="0" lang="en-US" sz="5000" u="none" cap="none" strike="noStrike">
                  <a:solidFill>
                    <a:schemeClr val="accent4"/>
                  </a:solidFill>
                  <a:latin typeface="Lato Light"/>
                  <a:ea typeface="Lato Light"/>
                  <a:cs typeface="Lato Light"/>
                  <a:sym typeface="Lato Light"/>
                </a:rPr>
                <a:t>29% | 1.9bn </a:t>
              </a:r>
              <a:endParaRPr b="0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18AED"/>
                </a:buClr>
                <a:buSzPts val="6000"/>
                <a:buFont typeface="Lato Light"/>
                <a:buNone/>
              </a:pPr>
              <a:r>
                <a:t/>
              </a:r>
              <a:endParaRPr b="0" i="0" sz="5000" u="none" cap="none" strike="noStrike">
                <a:solidFill>
                  <a:srgbClr val="118AED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36" name="Google Shape;536;p62"/>
            <p:cNvSpPr txBox="1"/>
            <p:nvPr/>
          </p:nvSpPr>
          <p:spPr>
            <a:xfrm>
              <a:off x="4344346" y="3711845"/>
              <a:ext cx="2548200" cy="120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Lato Light"/>
                <a:buNone/>
              </a:pPr>
              <a:r>
                <a:rPr b="0" i="0" lang="en-US" sz="2200" u="none" cap="none" strike="noStrike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Sales contribution of </a:t>
              </a:r>
              <a:r>
                <a:rPr lang="en-US" sz="2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overperforming</a:t>
              </a:r>
              <a:r>
                <a:rPr b="0" i="0" lang="en-US" sz="2200" u="none" cap="none" strike="noStrike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 months</a:t>
              </a:r>
              <a:endPara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 Light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37" name="Google Shape;537;p62"/>
            <p:cNvSpPr txBox="1"/>
            <p:nvPr/>
          </p:nvSpPr>
          <p:spPr>
            <a:xfrm>
              <a:off x="7311163" y="2577730"/>
              <a:ext cx="2225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FF60B"/>
                </a:buClr>
                <a:buSzPts val="6000"/>
                <a:buFont typeface="Lato Light"/>
                <a:buNone/>
              </a:pPr>
              <a:r>
                <a:rPr lang="en-US" sz="5000">
                  <a:solidFill>
                    <a:srgbClr val="EFF60B"/>
                  </a:solidFill>
                  <a:latin typeface="Lato Light"/>
                  <a:ea typeface="Lato Light"/>
                  <a:cs typeface="Lato Light"/>
                  <a:sym typeface="Lato Light"/>
                </a:rPr>
                <a:t>0.6bn</a:t>
              </a:r>
              <a:endParaRPr b="0" i="0" sz="5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62"/>
            <p:cNvSpPr txBox="1"/>
            <p:nvPr/>
          </p:nvSpPr>
          <p:spPr>
            <a:xfrm>
              <a:off x="7311150" y="3711845"/>
              <a:ext cx="24009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 Light"/>
                <a:buNone/>
              </a:pPr>
              <a:r>
                <a:rPr b="0" i="0" lang="en-US" sz="2200" u="none" cap="none" strike="noStrike">
                  <a:solidFill>
                    <a:srgbClr val="FFFFFF"/>
                  </a:solidFill>
                  <a:latin typeface="Lato Light"/>
                  <a:ea typeface="Lato Light"/>
                  <a:cs typeface="Lato Light"/>
                  <a:sym typeface="Lato Light"/>
                </a:rPr>
                <a:t>Average Monthly Sales</a:t>
              </a:r>
              <a:endPara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9" name="Google Shape;539;p62"/>
          <p:cNvSpPr txBox="1"/>
          <p:nvPr>
            <p:ph idx="11" type="ftr"/>
          </p:nvPr>
        </p:nvSpPr>
        <p:spPr>
          <a:xfrm>
            <a:off x="7151688" y="6445250"/>
            <a:ext cx="42213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/>
          </a:p>
        </p:txBody>
      </p:sp>
      <p:grpSp>
        <p:nvGrpSpPr>
          <p:cNvPr id="540" name="Google Shape;540;p62"/>
          <p:cNvGrpSpPr/>
          <p:nvPr/>
        </p:nvGrpSpPr>
        <p:grpSpPr>
          <a:xfrm>
            <a:off x="1063697" y="1728200"/>
            <a:ext cx="10408285" cy="1865225"/>
            <a:chOff x="1336626" y="2577720"/>
            <a:chExt cx="8455833" cy="1865225"/>
          </a:xfrm>
        </p:grpSpPr>
        <p:sp>
          <p:nvSpPr>
            <p:cNvPr id="541" name="Google Shape;541;p62"/>
            <p:cNvSpPr txBox="1"/>
            <p:nvPr/>
          </p:nvSpPr>
          <p:spPr>
            <a:xfrm>
              <a:off x="1336626" y="2577729"/>
              <a:ext cx="28656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CEB1"/>
                </a:buClr>
                <a:buSzPts val="6000"/>
                <a:buFont typeface="Lato Light"/>
                <a:buNone/>
              </a:pPr>
              <a:r>
                <a:rPr lang="en-US" sz="5000">
                  <a:solidFill>
                    <a:srgbClr val="CC4125"/>
                  </a:solidFill>
                  <a:latin typeface="Lato Light"/>
                  <a:ea typeface="Lato Light"/>
                  <a:cs typeface="Lato Light"/>
                  <a:sym typeface="Lato Light"/>
                </a:rPr>
                <a:t>Type A | 64%</a:t>
              </a:r>
              <a:endParaRPr b="0" i="0" sz="5000" u="none" cap="none" strike="noStrike">
                <a:solidFill>
                  <a:srgbClr val="CC41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62"/>
            <p:cNvSpPr txBox="1"/>
            <p:nvPr/>
          </p:nvSpPr>
          <p:spPr>
            <a:xfrm>
              <a:off x="1336629" y="3711845"/>
              <a:ext cx="2966700" cy="7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 Light"/>
                <a:buNone/>
              </a:pPr>
              <a:r>
                <a:rPr lang="en-US" sz="1900">
                  <a:solidFill>
                    <a:srgbClr val="FFFFFF"/>
                  </a:solidFill>
                  <a:latin typeface="Lato Light"/>
                  <a:ea typeface="Lato Light"/>
                  <a:cs typeface="Lato Light"/>
                  <a:sym typeface="Lato Light"/>
                </a:rPr>
                <a:t>Type A stores contribute the most to sales with averages of  20K.</a:t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62"/>
            <p:cNvSpPr txBox="1"/>
            <p:nvPr/>
          </p:nvSpPr>
          <p:spPr>
            <a:xfrm>
              <a:off x="4303442" y="2577720"/>
              <a:ext cx="2822400" cy="153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6000"/>
                <a:buFont typeface="Lato Light"/>
                <a:buNone/>
              </a:pPr>
              <a:r>
                <a:rPr lang="en-US" sz="5000">
                  <a:solidFill>
                    <a:schemeClr val="accent4"/>
                  </a:solidFill>
                  <a:latin typeface="Lato Light"/>
                  <a:ea typeface="Lato Light"/>
                  <a:cs typeface="Lato Light"/>
                  <a:sym typeface="Lato Light"/>
                </a:rPr>
                <a:t>5</a:t>
              </a:r>
              <a:r>
                <a:rPr b="0" i="0" lang="en-US" sz="5000" u="none" cap="none" strike="noStrike">
                  <a:solidFill>
                    <a:schemeClr val="accent4"/>
                  </a:solidFill>
                  <a:latin typeface="Lato Light"/>
                  <a:ea typeface="Lato Light"/>
                  <a:cs typeface="Lato Light"/>
                  <a:sym typeface="Lato Light"/>
                </a:rPr>
                <a:t>% | </a:t>
              </a:r>
              <a:r>
                <a:rPr lang="en-US" sz="5000">
                  <a:solidFill>
                    <a:schemeClr val="accent4"/>
                  </a:solidFill>
                  <a:latin typeface="Lato Light"/>
                  <a:ea typeface="Lato Light"/>
                  <a:cs typeface="Lato Light"/>
                  <a:sym typeface="Lato Light"/>
                </a:rPr>
                <a:t>0</a:t>
              </a:r>
              <a:r>
                <a:rPr b="0" i="0" lang="en-US" sz="5000" u="none" cap="none" strike="noStrike">
                  <a:solidFill>
                    <a:schemeClr val="accent4"/>
                  </a:solidFill>
                  <a:latin typeface="Lato Light"/>
                  <a:ea typeface="Lato Light"/>
                  <a:cs typeface="Lato Light"/>
                  <a:sym typeface="Lato Light"/>
                </a:rPr>
                <a:t>.</a:t>
              </a:r>
              <a:r>
                <a:rPr lang="en-US" sz="5000">
                  <a:solidFill>
                    <a:schemeClr val="accent4"/>
                  </a:solidFill>
                  <a:latin typeface="Lato Light"/>
                  <a:ea typeface="Lato Light"/>
                  <a:cs typeface="Lato Light"/>
                  <a:sym typeface="Lato Light"/>
                </a:rPr>
                <a:t>3</a:t>
              </a:r>
              <a:r>
                <a:rPr b="0" i="0" lang="en-US" sz="5000" u="none" cap="none" strike="noStrike">
                  <a:solidFill>
                    <a:schemeClr val="accent4"/>
                  </a:solidFill>
                  <a:latin typeface="Lato Light"/>
                  <a:ea typeface="Lato Light"/>
                  <a:cs typeface="Lato Light"/>
                  <a:sym typeface="Lato Light"/>
                </a:rPr>
                <a:t>bn </a:t>
              </a:r>
              <a:endParaRPr b="0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18AED"/>
                </a:buClr>
                <a:buSzPts val="6000"/>
                <a:buFont typeface="Lato Light"/>
                <a:buNone/>
              </a:pPr>
              <a:r>
                <a:t/>
              </a:r>
              <a:endParaRPr b="0" i="0" sz="5000" u="none" cap="none" strike="noStrike">
                <a:solidFill>
                  <a:srgbClr val="118AED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44" name="Google Shape;544;p62"/>
            <p:cNvSpPr txBox="1"/>
            <p:nvPr/>
          </p:nvSpPr>
          <p:spPr>
            <a:xfrm>
              <a:off x="4344346" y="3711845"/>
              <a:ext cx="2548200" cy="69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Lato Light"/>
                <a:buNone/>
              </a:pPr>
              <a:r>
                <a:rPr lang="en-US" sz="2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January </a:t>
              </a:r>
              <a:r>
                <a:rPr lang="en-US" sz="2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average </a:t>
              </a:r>
              <a:r>
                <a:rPr lang="en-US" sz="2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sales</a:t>
              </a:r>
              <a:endPara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 Light"/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45" name="Google Shape;545;p62"/>
            <p:cNvSpPr txBox="1"/>
            <p:nvPr/>
          </p:nvSpPr>
          <p:spPr>
            <a:xfrm>
              <a:off x="7311159" y="2577720"/>
              <a:ext cx="24813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FF60B"/>
                </a:buClr>
                <a:buSzPts val="6000"/>
                <a:buFont typeface="Lato Light"/>
                <a:buNone/>
              </a:pPr>
              <a:r>
                <a:rPr lang="en-US" sz="5000">
                  <a:solidFill>
                    <a:srgbClr val="EFF60B"/>
                  </a:solidFill>
                  <a:latin typeface="Lato Light"/>
                  <a:ea typeface="Lato Light"/>
                  <a:cs typeface="Lato Light"/>
                  <a:sym typeface="Lato Light"/>
                </a:rPr>
                <a:t>6% | 0.4bn</a:t>
              </a:r>
              <a:endParaRPr b="0" i="0" sz="5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2"/>
            <p:cNvSpPr txBox="1"/>
            <p:nvPr/>
          </p:nvSpPr>
          <p:spPr>
            <a:xfrm>
              <a:off x="7311150" y="3711845"/>
              <a:ext cx="24009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 Light"/>
                <a:buNone/>
              </a:pPr>
              <a:r>
                <a:rPr lang="en-US" sz="2200">
                  <a:solidFill>
                    <a:srgbClr val="FFFFFF"/>
                  </a:solidFill>
                  <a:latin typeface="Lato Light"/>
                  <a:ea typeface="Lato Light"/>
                  <a:cs typeface="Lato Light"/>
                  <a:sym typeface="Lato Light"/>
                </a:rPr>
                <a:t>November</a:t>
              </a:r>
              <a:r>
                <a:rPr lang="en-US" sz="2200">
                  <a:solidFill>
                    <a:srgbClr val="FFFFFF"/>
                  </a:solidFill>
                  <a:latin typeface="Lato Light"/>
                  <a:ea typeface="Lato Light"/>
                  <a:cs typeface="Lato Light"/>
                  <a:sym typeface="Lato Light"/>
                </a:rPr>
                <a:t> average sales</a:t>
              </a:r>
              <a:endPara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3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2" name="Google Shape;552;p63"/>
          <p:cNvSpPr/>
          <p:nvPr/>
        </p:nvSpPr>
        <p:spPr>
          <a:xfrm>
            <a:off x="1443425" y="2250150"/>
            <a:ext cx="4824000" cy="399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08000" lIns="216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RECOMMENDATIONS</a:t>
            </a:r>
            <a:endParaRPr/>
          </a:p>
          <a:p>
            <a:pPr indent="-184150" lvl="0" marL="171450" marR="0" rtl="0" algn="l">
              <a:lnSpc>
                <a:spcPct val="116666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Early-Year Promotions:</a:t>
            </a:r>
            <a:r>
              <a:rPr b="0" i="0" lang="en-US" u="none" cap="none" strike="noStrike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b="0" i="0" lang="en-US" u="none" cap="none" strike="noStrike">
                <a:solidFill>
                  <a:srgbClr val="192626"/>
                </a:solidFill>
                <a:latin typeface="Lato Light"/>
                <a:ea typeface="Lato Light"/>
                <a:cs typeface="Lato Light"/>
                <a:sym typeface="Lato Light"/>
              </a:rPr>
              <a:t>Focus on strong promotional activities from January to April to capitalize on the natural sales increase.</a:t>
            </a:r>
            <a:endParaRPr/>
          </a:p>
          <a:p>
            <a:pPr indent="-184150" lvl="0" marL="171450" marR="0" rtl="0" algn="l">
              <a:lnSpc>
                <a:spcPct val="116666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Holiday Focus:</a:t>
            </a:r>
            <a:r>
              <a:rPr lang="en-US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-US">
                <a:solidFill>
                  <a:srgbClr val="192626"/>
                </a:solidFill>
                <a:latin typeface="Lato Light"/>
                <a:ea typeface="Lato Light"/>
                <a:cs typeface="Lato Light"/>
                <a:sym typeface="Lato Light"/>
              </a:rPr>
              <a:t>Enhance holiday marketing campaigns in December to boost sales further, leveraging the slight recovery seen after the November dip.</a:t>
            </a:r>
            <a:endParaRPr>
              <a:solidFill>
                <a:schemeClr val="lt2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indent="-184150" lvl="0" marL="171450" rtl="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</a:pPr>
            <a:r>
              <a:rPr lang="en-US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Promotional Strategies:</a:t>
            </a:r>
            <a:r>
              <a:rPr lang="en-US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-US">
                <a:solidFill>
                  <a:srgbClr val="192626"/>
                </a:solidFill>
                <a:latin typeface="Lato Light"/>
                <a:ea typeface="Lato Light"/>
                <a:cs typeface="Lato Light"/>
                <a:sym typeface="Lato Light"/>
              </a:rPr>
              <a:t>Targeted promotions during the January-April growth period and the mid-year stable period can maximize sales, while strategic discounts in November could help mitigate the sales dip.</a:t>
            </a:r>
            <a:endParaRPr>
              <a:solidFill>
                <a:srgbClr val="19262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9262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95266" lvl="0" marL="171466" marR="0" rtl="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u="none" cap="none" strike="noStrike">
              <a:solidFill>
                <a:srgbClr val="19262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53" name="Google Shape;553;p63"/>
          <p:cNvSpPr/>
          <p:nvPr/>
        </p:nvSpPr>
        <p:spPr>
          <a:xfrm>
            <a:off x="6549275" y="2250150"/>
            <a:ext cx="5008200" cy="399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08000" lIns="216000" spcFirstLastPara="1" rIns="180000" wrap="square" tIns="18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BUSINESS IMPLICATIONS</a:t>
            </a:r>
            <a:endParaRPr/>
          </a:p>
          <a:p>
            <a:pPr indent="-184150" lvl="0" marL="171450" marR="0" rtl="0" algn="l">
              <a:lnSpc>
                <a:spcPct val="116666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Inventory Planning:</a:t>
            </a:r>
            <a:r>
              <a:rPr b="0" i="0" lang="en-US" u="none" cap="none" strike="noStrike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b="0" i="0" lang="en-US" u="none" cap="none" strike="noStrike">
                <a:solidFill>
                  <a:srgbClr val="192626"/>
                </a:solidFill>
                <a:latin typeface="Lato Light"/>
                <a:ea typeface="Lato Light"/>
                <a:cs typeface="Lato Light"/>
                <a:sym typeface="Lato Light"/>
              </a:rPr>
              <a:t>Walmart should focus on ramping up inventory before peak sales periods like April and maintain steady supply during the mid-year months to prevent stockouts.</a:t>
            </a:r>
            <a:endParaRPr/>
          </a:p>
          <a:p>
            <a:pPr indent="-184150" lvl="0" marL="171450" marR="0" rtl="0" algn="l">
              <a:lnSpc>
                <a:spcPct val="116666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Sustain Mid-Year Sales:</a:t>
            </a:r>
            <a:r>
              <a:rPr lang="en-US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-US">
                <a:solidFill>
                  <a:srgbClr val="192626"/>
                </a:solidFill>
                <a:latin typeface="Lato Light"/>
                <a:ea typeface="Lato Light"/>
                <a:cs typeface="Lato Light"/>
                <a:sym typeface="Lato Light"/>
              </a:rPr>
              <a:t>Maintain consistent inventory and targeted marketing during May to August to sustain the steady demand. </a:t>
            </a:r>
            <a:endParaRPr>
              <a:solidFill>
                <a:srgbClr val="19262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184150" lvl="0" marL="171450" marR="0" rtl="0" algn="l">
              <a:lnSpc>
                <a:spcPct val="116666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Address November Decline:</a:t>
            </a:r>
            <a:r>
              <a:rPr lang="en-US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-US">
                <a:solidFill>
                  <a:srgbClr val="192626"/>
                </a:solidFill>
                <a:latin typeface="Lato Light"/>
                <a:ea typeface="Lato Light"/>
                <a:cs typeface="Lato Light"/>
                <a:sym typeface="Lato Light"/>
              </a:rPr>
              <a:t>Investigate the reasons behind the November sales drop and consider strategies like early holiday promotions or special events to boost sales. </a:t>
            </a:r>
            <a:endParaRPr b="0" i="0" u="none" cap="none" strike="noStrike">
              <a:solidFill>
                <a:srgbClr val="19262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u="none" cap="none" strike="noStrike">
              <a:solidFill>
                <a:srgbClr val="19262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116666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u="none" cap="none" strike="noStrike">
              <a:solidFill>
                <a:srgbClr val="19262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54" name="Google Shape;554;p63"/>
          <p:cNvSpPr txBox="1"/>
          <p:nvPr>
            <p:ph type="title"/>
          </p:nvPr>
        </p:nvSpPr>
        <p:spPr>
          <a:xfrm>
            <a:off x="1167575" y="912357"/>
            <a:ext cx="102057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NEXT STEPS &amp; RECOMMENDATIONS</a:t>
            </a:r>
            <a:endParaRPr/>
          </a:p>
        </p:txBody>
      </p:sp>
      <p:sp>
        <p:nvSpPr>
          <p:cNvPr id="555" name="Google Shape;555;p63"/>
          <p:cNvSpPr/>
          <p:nvPr/>
        </p:nvSpPr>
        <p:spPr>
          <a:xfrm>
            <a:off x="3034991" y="1566689"/>
            <a:ext cx="61221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accent3"/>
                </a:solidFill>
                <a:latin typeface="Lato Light"/>
                <a:ea typeface="Lato Light"/>
                <a:cs typeface="Lato Light"/>
                <a:sym typeface="Lato Light"/>
              </a:rPr>
              <a:t>Based on our assessment of the provided data, we would suggest the following to Walmart:</a:t>
            </a:r>
            <a:endParaRPr sz="1800"/>
          </a:p>
        </p:txBody>
      </p:sp>
      <p:sp>
        <p:nvSpPr>
          <p:cNvPr id="556" name="Google Shape;556;p63"/>
          <p:cNvSpPr txBox="1"/>
          <p:nvPr>
            <p:ph idx="11" type="ftr"/>
          </p:nvPr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6"/>
          <p:cNvSpPr txBox="1"/>
          <p:nvPr/>
        </p:nvSpPr>
        <p:spPr>
          <a:xfrm>
            <a:off x="952425" y="2379151"/>
            <a:ext cx="4043400" cy="37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4605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Data Divers is a specialist data analytics agency hired by the US grocery conglomerate Walmart to provide some insights based on historical data to help their sales and </a:t>
            </a:r>
            <a:r>
              <a:rPr lang="en-US" sz="1600">
                <a:latin typeface="Lato Light"/>
                <a:ea typeface="Lato Light"/>
                <a:cs typeface="Lato Light"/>
                <a:sym typeface="Lato Light"/>
              </a:rPr>
              <a:t>marketing team.  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14605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14605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Lato Light"/>
                <a:ea typeface="Lato Light"/>
                <a:cs typeface="Lato Light"/>
                <a:sym typeface="Lato Light"/>
              </a:rPr>
              <a:t>We were given the a dataset that covers the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period 4 February 2010 to 1 November 2012</a:t>
            </a:r>
            <a:r>
              <a:rPr lang="en-US" sz="1600">
                <a:latin typeface="Lato Light"/>
                <a:ea typeface="Lato Light"/>
                <a:cs typeface="Lato Light"/>
                <a:sym typeface="Lato Light"/>
              </a:rPr>
              <a:t>, including monthly sales figures, national holidays, and inflation rate. </a:t>
            </a:r>
            <a:endParaRPr/>
          </a:p>
        </p:txBody>
      </p:sp>
      <p:sp>
        <p:nvSpPr>
          <p:cNvPr id="310" name="Google Shape;310;p46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1" name="Google Shape;311;p46"/>
          <p:cNvSpPr txBox="1"/>
          <p:nvPr>
            <p:ph type="title"/>
          </p:nvPr>
        </p:nvSpPr>
        <p:spPr>
          <a:xfrm>
            <a:off x="1167575" y="1703767"/>
            <a:ext cx="40434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312" name="Google Shape;312;p46"/>
          <p:cNvSpPr txBox="1"/>
          <p:nvPr>
            <p:ph idx="11" type="ftr"/>
          </p:nvPr>
        </p:nvSpPr>
        <p:spPr>
          <a:xfrm>
            <a:off x="7151688" y="6445250"/>
            <a:ext cx="42213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700" u="none" cap="none" strike="noStrike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/>
          </a:p>
        </p:txBody>
      </p:sp>
      <p:pic>
        <p:nvPicPr>
          <p:cNvPr id="313" name="Google Shape;313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4881" y="2146785"/>
            <a:ext cx="4907735" cy="1150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logo&#10;&#10;Description automatically generated" id="314" name="Google Shape;314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87127" y="2490315"/>
            <a:ext cx="4761905" cy="4761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4"/>
          <p:cNvSpPr txBox="1"/>
          <p:nvPr>
            <p:ph type="ctrTitle"/>
          </p:nvPr>
        </p:nvSpPr>
        <p:spPr>
          <a:xfrm>
            <a:off x="810001" y="2959938"/>
            <a:ext cx="60918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ato Black"/>
              <a:buNone/>
            </a:pPr>
            <a:r>
              <a:rPr lang="en-US"/>
              <a:t>APPENDIX</a:t>
            </a:r>
            <a:br>
              <a:rPr lang="en-US"/>
            </a:br>
            <a:r>
              <a:rPr lang="en-US">
                <a:solidFill>
                  <a:schemeClr val="accent1"/>
                </a:solidFill>
              </a:rPr>
              <a:t>LEARNINGS </a:t>
            </a:r>
            <a:br>
              <a:rPr lang="en-US">
                <a:solidFill>
                  <a:schemeClr val="accent1"/>
                </a:solidFill>
              </a:rPr>
            </a:br>
            <a:r>
              <a:rPr lang="en-US">
                <a:solidFill>
                  <a:schemeClr val="accent1"/>
                </a:solidFill>
              </a:rPr>
              <a:t>&amp; LIMITATIONS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63" name="Google Shape;563;p64"/>
          <p:cNvSpPr txBox="1"/>
          <p:nvPr>
            <p:ph idx="4294967295" type="body"/>
          </p:nvPr>
        </p:nvSpPr>
        <p:spPr>
          <a:xfrm>
            <a:off x="810001" y="4609228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SUBTITLE GOES HERE</a:t>
            </a:r>
            <a:endParaRPr/>
          </a:p>
        </p:txBody>
      </p:sp>
      <p:sp>
        <p:nvSpPr>
          <p:cNvPr id="564" name="Google Shape;564;p64"/>
          <p:cNvSpPr txBox="1"/>
          <p:nvPr>
            <p:ph idx="4294967295" type="body"/>
          </p:nvPr>
        </p:nvSpPr>
        <p:spPr>
          <a:xfrm>
            <a:off x="810001" y="5461406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DATE 2023</a:t>
            </a:r>
            <a:endParaRPr/>
          </a:p>
        </p:txBody>
      </p:sp>
      <p:sp>
        <p:nvSpPr>
          <p:cNvPr id="565" name="Google Shape;565;p64"/>
          <p:cNvSpPr txBox="1"/>
          <p:nvPr/>
        </p:nvSpPr>
        <p:spPr>
          <a:xfrm>
            <a:off x="2814452" y="4417621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66" name="Google Shape;566;p64"/>
          <p:cNvSpPr txBox="1"/>
          <p:nvPr/>
        </p:nvSpPr>
        <p:spPr>
          <a:xfrm>
            <a:off x="2244436" y="438199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67" name="Google Shape;567;p64"/>
          <p:cNvSpPr txBox="1"/>
          <p:nvPr/>
        </p:nvSpPr>
        <p:spPr>
          <a:xfrm>
            <a:off x="1638795" y="465512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5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3" name="Google Shape;573;p65"/>
          <p:cNvSpPr txBox="1"/>
          <p:nvPr>
            <p:ph type="title"/>
          </p:nvPr>
        </p:nvSpPr>
        <p:spPr>
          <a:xfrm>
            <a:off x="1167574" y="912358"/>
            <a:ext cx="78240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LEARNINGS &amp; LIMITATIONS</a:t>
            </a:r>
            <a:endParaRPr/>
          </a:p>
        </p:txBody>
      </p:sp>
      <p:sp>
        <p:nvSpPr>
          <p:cNvPr id="574" name="Google Shape;574;p65"/>
          <p:cNvSpPr txBox="1"/>
          <p:nvPr>
            <p:ph idx="1" type="body"/>
          </p:nvPr>
        </p:nvSpPr>
        <p:spPr>
          <a:xfrm>
            <a:off x="1167576" y="2237925"/>
            <a:ext cx="4928400" cy="3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1450" lvl="0" marL="17145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1" lang="en-US" sz="1800">
                <a:latin typeface="Lato"/>
                <a:ea typeface="Lato"/>
                <a:cs typeface="Lato"/>
                <a:sym typeface="Lato"/>
              </a:rPr>
              <a:t>Type and Sales:</a:t>
            </a:r>
            <a:r>
              <a:rPr lang="en-US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/>
              <a:t>It was </a:t>
            </a:r>
            <a:r>
              <a:rPr lang="en-US" sz="1800">
                <a:latin typeface="Lato Light"/>
                <a:ea typeface="Lato Light"/>
                <a:cs typeface="Lato Light"/>
                <a:sym typeface="Lato Light"/>
              </a:rPr>
              <a:t>not clear what type represented (A,B,C)</a:t>
            </a:r>
            <a:r>
              <a:rPr lang="en-US" sz="1800"/>
              <a:t>, it seems to relate to size but the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-171450" lvl="0" marL="17145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1" lang="en-US" sz="1800">
                <a:latin typeface="Lato"/>
                <a:ea typeface="Lato"/>
                <a:cs typeface="Lato"/>
                <a:sym typeface="Lato"/>
              </a:rPr>
              <a:t>Lower Sales Months:</a:t>
            </a:r>
            <a:r>
              <a:rPr lang="en-US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>
                <a:latin typeface="Lato Light"/>
                <a:ea typeface="Lato Light"/>
                <a:cs typeface="Lato Light"/>
                <a:sym typeface="Lato Light"/>
              </a:rPr>
              <a:t>No available data on profit or revenue. Despite lower sales, those quieter months of January and November could actually perform well for Walmart.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-171450" lvl="0" marL="17145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1" lang="en-US" sz="1800">
                <a:latin typeface="Lato"/>
                <a:ea typeface="Lato"/>
                <a:cs typeface="Lato"/>
                <a:sym typeface="Lato"/>
              </a:rPr>
              <a:t>No Use of Inflation &amp; Unemployment:</a:t>
            </a:r>
            <a:r>
              <a:rPr lang="en-US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>
                <a:latin typeface="Lato Light"/>
                <a:ea typeface="Lato Light"/>
                <a:cs typeface="Lato Light"/>
                <a:sym typeface="Lato Light"/>
              </a:rPr>
              <a:t>Not enough supporting data to generate meaningful insights.</a:t>
            </a:r>
            <a:endParaRPr/>
          </a:p>
        </p:txBody>
      </p:sp>
      <p:sp>
        <p:nvSpPr>
          <p:cNvPr id="575" name="Google Shape;575;p65"/>
          <p:cNvSpPr txBox="1"/>
          <p:nvPr>
            <p:ph idx="11" type="ftr"/>
          </p:nvPr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76" name="Google Shape;576;p65"/>
          <p:cNvSpPr txBox="1"/>
          <p:nvPr/>
        </p:nvSpPr>
        <p:spPr>
          <a:xfrm>
            <a:off x="6444859" y="2237924"/>
            <a:ext cx="4928400" cy="3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1450" lvl="0" marL="17145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Original Dataset: </a:t>
            </a: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Walgreen dataset was the original dataset but was scrapped due to the small sales time period covered (only a few minutes).</a:t>
            </a:r>
            <a:endParaRPr/>
          </a:p>
          <a:p>
            <a:pPr indent="-171450" lvl="0" marL="171450" marR="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Blank cells: </a:t>
            </a:r>
            <a:r>
              <a:rPr b="0" i="0" lang="en-US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caused problems during SQL analysis and had to be changed to NULL in Excel.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66"/>
          <p:cNvSpPr txBox="1"/>
          <p:nvPr>
            <p:ph type="ctrTitle"/>
          </p:nvPr>
        </p:nvSpPr>
        <p:spPr>
          <a:xfrm>
            <a:off x="810001" y="2959938"/>
            <a:ext cx="60918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 Black"/>
              <a:buNone/>
            </a:pPr>
            <a:r>
              <a:rPr lang="en-US"/>
              <a:t>QUESTIONS?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83" name="Google Shape;583;p66"/>
          <p:cNvSpPr txBox="1"/>
          <p:nvPr>
            <p:ph idx="4294967295" type="body"/>
          </p:nvPr>
        </p:nvSpPr>
        <p:spPr>
          <a:xfrm>
            <a:off x="810001" y="4609228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SUBTITLE GOES HERE</a:t>
            </a:r>
            <a:endParaRPr/>
          </a:p>
        </p:txBody>
      </p:sp>
      <p:sp>
        <p:nvSpPr>
          <p:cNvPr id="584" name="Google Shape;584;p66"/>
          <p:cNvSpPr txBox="1"/>
          <p:nvPr>
            <p:ph idx="4294967295" type="body"/>
          </p:nvPr>
        </p:nvSpPr>
        <p:spPr>
          <a:xfrm>
            <a:off x="810001" y="5461406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DATE 2023</a:t>
            </a:r>
            <a:endParaRPr/>
          </a:p>
        </p:txBody>
      </p:sp>
      <p:sp>
        <p:nvSpPr>
          <p:cNvPr id="585" name="Google Shape;585;p66"/>
          <p:cNvSpPr txBox="1"/>
          <p:nvPr/>
        </p:nvSpPr>
        <p:spPr>
          <a:xfrm>
            <a:off x="2814452" y="4417621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86" name="Google Shape;586;p66"/>
          <p:cNvSpPr txBox="1"/>
          <p:nvPr/>
        </p:nvSpPr>
        <p:spPr>
          <a:xfrm>
            <a:off x="2244436" y="438199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87" name="Google Shape;587;p66"/>
          <p:cNvSpPr txBox="1"/>
          <p:nvPr/>
        </p:nvSpPr>
        <p:spPr>
          <a:xfrm>
            <a:off x="1638795" y="465512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7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0" name="Google Shape;320;p47"/>
          <p:cNvSpPr txBox="1"/>
          <p:nvPr>
            <p:ph type="title"/>
          </p:nvPr>
        </p:nvSpPr>
        <p:spPr>
          <a:xfrm>
            <a:off x="1167575" y="912358"/>
            <a:ext cx="52863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TEAM</a:t>
            </a:r>
            <a:endParaRPr/>
          </a:p>
        </p:txBody>
      </p:sp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1167575" y="1592923"/>
            <a:ext cx="99780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</a:pPr>
            <a:r>
              <a:rPr lang="en-US" sz="1800"/>
              <a:t>Data Divers is a new data analytics agency that is providing bespoke solutions for a range of clients.</a:t>
            </a:r>
            <a:endParaRPr sz="1800"/>
          </a:p>
        </p:txBody>
      </p:sp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3" name="Google Shape;323;p47"/>
          <p:cNvSpPr/>
          <p:nvPr/>
        </p:nvSpPr>
        <p:spPr>
          <a:xfrm>
            <a:off x="5538436" y="2514600"/>
            <a:ext cx="1269600" cy="1269600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 cap="rnd" cmpd="sng" w="15875">
            <a:solidFill>
              <a:srgbClr val="272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47"/>
          <p:cNvSpPr/>
          <p:nvPr/>
        </p:nvSpPr>
        <p:spPr>
          <a:xfrm>
            <a:off x="9446441" y="2514600"/>
            <a:ext cx="1269600" cy="12696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rnd" cmpd="sng" w="15875">
            <a:solidFill>
              <a:srgbClr val="272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47"/>
          <p:cNvSpPr txBox="1"/>
          <p:nvPr/>
        </p:nvSpPr>
        <p:spPr>
          <a:xfrm>
            <a:off x="1096725" y="3923256"/>
            <a:ext cx="20817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0318" lvl="0" marL="10318" marR="0" rtl="0" algn="ctr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Adnan Hussain</a:t>
            </a:r>
            <a:endParaRPr/>
          </a:p>
          <a:p>
            <a:pPr indent="-10318" lvl="0" marL="10318" marR="0" rtl="0" algn="ctr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Data Analysis </a:t>
            </a:r>
            <a:endParaRPr/>
          </a:p>
          <a:p>
            <a:pPr indent="-10318" lvl="0" marL="10318" marR="0" rtl="0" algn="ctr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&amp; Exploration</a:t>
            </a:r>
            <a:br>
              <a:rPr b="0" i="0" lang="en-US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</a:br>
            <a:endParaRPr b="0" i="0" sz="20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6" name="Google Shape;326;p47"/>
          <p:cNvSpPr txBox="1"/>
          <p:nvPr/>
        </p:nvSpPr>
        <p:spPr>
          <a:xfrm>
            <a:off x="4999910" y="3911253"/>
            <a:ext cx="23466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0318" lvl="0" marL="10318" marR="0" rtl="0" algn="ctr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Sanduni Kaushalya</a:t>
            </a:r>
            <a:br>
              <a:rPr b="0" i="0" lang="en-US" sz="20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</a:br>
            <a:r>
              <a:rPr b="0" i="0" lang="en-US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Data Cleaning </a:t>
            </a:r>
            <a:br>
              <a:rPr b="0" i="0" lang="en-US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</a:br>
            <a:r>
              <a:rPr b="0" i="0" lang="en-US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&amp; Analysis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47"/>
          <p:cNvSpPr txBox="1"/>
          <p:nvPr/>
        </p:nvSpPr>
        <p:spPr>
          <a:xfrm>
            <a:off x="8767041" y="3980704"/>
            <a:ext cx="26283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0318" lvl="0" marL="10318" marR="0" rtl="0" algn="ctr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Charlie Macnaughton</a:t>
            </a:r>
            <a:endParaRPr/>
          </a:p>
          <a:p>
            <a:pPr indent="-10318" lvl="0" marL="10318" marR="0" rtl="0" algn="ctr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Visualisation &amp;</a:t>
            </a:r>
            <a:endParaRPr/>
          </a:p>
          <a:p>
            <a:pPr indent="-10318" lvl="0" marL="10318" marR="0" rtl="0" algn="ctr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Communication</a:t>
            </a:r>
            <a:endParaRPr/>
          </a:p>
        </p:txBody>
      </p:sp>
      <p:pic>
        <p:nvPicPr>
          <p:cNvPr id="328" name="Google Shape;328;p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02847" y="2514609"/>
            <a:ext cx="1269600" cy="1269600"/>
          </a:xfrm>
          <a:prstGeom prst="ellipse">
            <a:avLst/>
          </a:prstGeom>
          <a:solidFill>
            <a:schemeClr val="accent1"/>
          </a:solidFill>
          <a:ln cap="rnd" cmpd="sng" w="15875">
            <a:solidFill>
              <a:srgbClr val="272864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8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4" name="Google Shape;334;p48"/>
          <p:cNvSpPr txBox="1"/>
          <p:nvPr>
            <p:ph type="title"/>
          </p:nvPr>
        </p:nvSpPr>
        <p:spPr>
          <a:xfrm>
            <a:off x="1167574" y="912358"/>
            <a:ext cx="64278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METHODOLOGY</a:t>
            </a:r>
            <a:endParaRPr/>
          </a:p>
        </p:txBody>
      </p:sp>
      <p:sp>
        <p:nvSpPr>
          <p:cNvPr id="335" name="Google Shape;335;p48"/>
          <p:cNvSpPr txBox="1"/>
          <p:nvPr>
            <p:ph idx="11" type="ftr"/>
          </p:nvPr>
        </p:nvSpPr>
        <p:spPr>
          <a:xfrm>
            <a:off x="7151688" y="6445250"/>
            <a:ext cx="42213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700" u="none" cap="none" strike="noStrike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/>
          </a:p>
        </p:txBody>
      </p:sp>
      <p:pic>
        <p:nvPicPr>
          <p:cNvPr id="336" name="Google Shape;336;p48"/>
          <p:cNvPicPr preferRelativeResize="0"/>
          <p:nvPr/>
        </p:nvPicPr>
        <p:blipFill rotWithShape="1">
          <a:blip r:embed="rId3">
            <a:alphaModFix/>
          </a:blip>
          <a:srcRect b="0" l="0" r="0" t="23780"/>
          <a:stretch/>
        </p:blipFill>
        <p:spPr>
          <a:xfrm>
            <a:off x="1093433" y="2428918"/>
            <a:ext cx="9690738" cy="326218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7" name="Google Shape;337;p48"/>
          <p:cNvSpPr txBox="1"/>
          <p:nvPr>
            <p:ph idx="1" type="body"/>
          </p:nvPr>
        </p:nvSpPr>
        <p:spPr>
          <a:xfrm>
            <a:off x="1167574" y="1592921"/>
            <a:ext cx="96165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</a:pPr>
            <a:r>
              <a:rPr lang="en-US" sz="1600"/>
              <a:t>Our team followed a tried and tested methodology based on their experience at the prestigious BrainStation Academy in London under the instruction of Amazon’s Rianna Beaton and Iwoca’s Angela Huang. 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9"/>
          <p:cNvSpPr txBox="1"/>
          <p:nvPr>
            <p:ph type="ctrTitle"/>
          </p:nvPr>
        </p:nvSpPr>
        <p:spPr>
          <a:xfrm>
            <a:off x="810000" y="2959938"/>
            <a:ext cx="68562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 Black"/>
              <a:buNone/>
            </a:pPr>
            <a:r>
              <a:rPr lang="en-US"/>
              <a:t>DATA</a:t>
            </a:r>
            <a:br>
              <a:rPr lang="en-US"/>
            </a:br>
            <a:r>
              <a:rPr lang="en-US">
                <a:solidFill>
                  <a:schemeClr val="accent1"/>
                </a:solidFill>
              </a:rPr>
              <a:t>SELECTION &amp; CLEANING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44" name="Google Shape;344;p49"/>
          <p:cNvSpPr txBox="1"/>
          <p:nvPr>
            <p:ph idx="4294967295" type="body"/>
          </p:nvPr>
        </p:nvSpPr>
        <p:spPr>
          <a:xfrm>
            <a:off x="810001" y="4609228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SUBTITLE GOES HERE</a:t>
            </a:r>
            <a:endParaRPr/>
          </a:p>
        </p:txBody>
      </p:sp>
      <p:sp>
        <p:nvSpPr>
          <p:cNvPr id="345" name="Google Shape;345;p49"/>
          <p:cNvSpPr txBox="1"/>
          <p:nvPr>
            <p:ph idx="4294967295" type="body"/>
          </p:nvPr>
        </p:nvSpPr>
        <p:spPr>
          <a:xfrm>
            <a:off x="810001" y="5461406"/>
            <a:ext cx="586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/>
              <a:t>DATE 2023</a:t>
            </a:r>
            <a:endParaRPr/>
          </a:p>
        </p:txBody>
      </p:sp>
      <p:sp>
        <p:nvSpPr>
          <p:cNvPr id="346" name="Google Shape;346;p49"/>
          <p:cNvSpPr txBox="1"/>
          <p:nvPr/>
        </p:nvSpPr>
        <p:spPr>
          <a:xfrm>
            <a:off x="2814452" y="4417621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7" name="Google Shape;347;p49"/>
          <p:cNvSpPr txBox="1"/>
          <p:nvPr/>
        </p:nvSpPr>
        <p:spPr>
          <a:xfrm>
            <a:off x="2244436" y="438199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8" name="Google Shape;348;p49"/>
          <p:cNvSpPr txBox="1"/>
          <p:nvPr/>
        </p:nvSpPr>
        <p:spPr>
          <a:xfrm>
            <a:off x="1638795" y="465512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0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4" name="Google Shape;354;p50"/>
          <p:cNvSpPr txBox="1"/>
          <p:nvPr>
            <p:ph type="title"/>
          </p:nvPr>
        </p:nvSpPr>
        <p:spPr>
          <a:xfrm>
            <a:off x="1167575" y="912358"/>
            <a:ext cx="52863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DATA SELECTION</a:t>
            </a:r>
            <a:endParaRPr/>
          </a:p>
        </p:txBody>
      </p:sp>
      <p:sp>
        <p:nvSpPr>
          <p:cNvPr id="355" name="Google Shape;355;p50"/>
          <p:cNvSpPr txBox="1"/>
          <p:nvPr>
            <p:ph idx="1" type="body"/>
          </p:nvPr>
        </p:nvSpPr>
        <p:spPr>
          <a:xfrm>
            <a:off x="1167575" y="3962997"/>
            <a:ext cx="8233500" cy="16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1450" lvl="0" marL="17145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1800"/>
              <a:t>This dataset contains valuable information regarding weekly sales of different   Walmart stores in multiple areas across the USA</a:t>
            </a:r>
            <a:endParaRPr sz="1800"/>
          </a:p>
          <a:p>
            <a:pPr indent="-171450" lvl="0" marL="17145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1800"/>
              <a:t>Contains aspect of human behaviour and potential marketing ideas.</a:t>
            </a:r>
            <a:endParaRPr sz="1800"/>
          </a:p>
          <a:p>
            <a:pPr indent="-171450" lvl="0" marL="17145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1800"/>
              <a:t>Notable columns include Weekly_Sales, Date, Type and Temperature.</a:t>
            </a:r>
            <a:endParaRPr sz="1800"/>
          </a:p>
          <a:p>
            <a:pPr indent="0" lvl="0" marL="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/>
          </a:p>
        </p:txBody>
      </p:sp>
      <p:sp>
        <p:nvSpPr>
          <p:cNvPr id="356" name="Google Shape;356;p50"/>
          <p:cNvSpPr txBox="1"/>
          <p:nvPr>
            <p:ph idx="11" type="ftr"/>
          </p:nvPr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57" name="Google Shape;357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98901" y="1554655"/>
            <a:ext cx="6908674" cy="20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1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4" name="Google Shape;364;p51"/>
          <p:cNvSpPr txBox="1"/>
          <p:nvPr/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-US" sz="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‹#›</a:t>
            </a:fld>
            <a:endParaRPr b="1" i="0" sz="700" u="none" cap="none" strike="noStrike">
              <a:solidFill>
                <a:srgbClr val="000000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365" name="Google Shape;365;p51"/>
          <p:cNvSpPr txBox="1"/>
          <p:nvPr/>
        </p:nvSpPr>
        <p:spPr>
          <a:xfrm>
            <a:off x="1167575" y="912357"/>
            <a:ext cx="3079500" cy="19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rgbClr val="010A59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366" name="Google Shape;366;p51"/>
          <p:cNvSpPr txBox="1"/>
          <p:nvPr/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chemeClr val="lt2"/>
                </a:solidFill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/>
          </a:p>
        </p:txBody>
      </p:sp>
      <p:cxnSp>
        <p:nvCxnSpPr>
          <p:cNvPr id="367" name="Google Shape;367;p51"/>
          <p:cNvCxnSpPr/>
          <p:nvPr/>
        </p:nvCxnSpPr>
        <p:spPr>
          <a:xfrm>
            <a:off x="7213228" y="3550859"/>
            <a:ext cx="1182300" cy="0"/>
          </a:xfrm>
          <a:prstGeom prst="straightConnector1">
            <a:avLst/>
          </a:prstGeom>
          <a:noFill/>
          <a:ln cap="rnd" cmpd="sng" w="12700">
            <a:solidFill>
              <a:srgbClr val="5D5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8" name="Google Shape;368;p51"/>
          <p:cNvCxnSpPr/>
          <p:nvPr/>
        </p:nvCxnSpPr>
        <p:spPr>
          <a:xfrm flipH="1" rot="10800000">
            <a:off x="4911824" y="5782268"/>
            <a:ext cx="3563700" cy="29400"/>
          </a:xfrm>
          <a:prstGeom prst="straightConnector1">
            <a:avLst/>
          </a:prstGeom>
          <a:noFill/>
          <a:ln cap="rnd" cmpd="sng" w="12700">
            <a:solidFill>
              <a:srgbClr val="5D5FE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9" name="Google Shape;369;p51"/>
          <p:cNvSpPr/>
          <p:nvPr/>
        </p:nvSpPr>
        <p:spPr>
          <a:xfrm>
            <a:off x="8238744" y="855214"/>
            <a:ext cx="639900" cy="639900"/>
          </a:xfrm>
          <a:prstGeom prst="ellipse">
            <a:avLst/>
          </a:prstGeom>
          <a:solidFill>
            <a:srgbClr val="FFFFFF"/>
          </a:solidFill>
          <a:ln cap="rnd" cmpd="sng" w="34925">
            <a:solidFill>
              <a:srgbClr val="010A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01</a:t>
            </a:r>
            <a:endParaRPr/>
          </a:p>
        </p:txBody>
      </p:sp>
      <p:sp>
        <p:nvSpPr>
          <p:cNvPr id="370" name="Google Shape;370;p51"/>
          <p:cNvSpPr/>
          <p:nvPr/>
        </p:nvSpPr>
        <p:spPr>
          <a:xfrm>
            <a:off x="9117211" y="754727"/>
            <a:ext cx="25701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REMOVAL OF UNNECESSARY COLUMNS</a:t>
            </a:r>
            <a:endParaRPr/>
          </a:p>
        </p:txBody>
      </p:sp>
      <p:grpSp>
        <p:nvGrpSpPr>
          <p:cNvPr id="371" name="Google Shape;371;p51"/>
          <p:cNvGrpSpPr/>
          <p:nvPr/>
        </p:nvGrpSpPr>
        <p:grpSpPr>
          <a:xfrm>
            <a:off x="4021824" y="1025547"/>
            <a:ext cx="3487691" cy="4932705"/>
            <a:chOff x="1381639" y="1963167"/>
            <a:chExt cx="2546504" cy="3601566"/>
          </a:xfrm>
        </p:grpSpPr>
        <p:sp>
          <p:nvSpPr>
            <p:cNvPr id="372" name="Google Shape;372;p51"/>
            <p:cNvSpPr/>
            <p:nvPr/>
          </p:nvSpPr>
          <p:spPr>
            <a:xfrm rot="5400000">
              <a:off x="2845785" y="3342118"/>
              <a:ext cx="1301362" cy="863353"/>
            </a:xfrm>
            <a:custGeom>
              <a:rect b="b" l="l" r="r" t="t"/>
              <a:pathLst>
                <a:path extrusionOk="0" h="1072488" w="1616599">
                  <a:moveTo>
                    <a:pt x="703995" y="0"/>
                  </a:moveTo>
                  <a:lnTo>
                    <a:pt x="705687" y="0"/>
                  </a:lnTo>
                  <a:lnTo>
                    <a:pt x="864217" y="0"/>
                  </a:lnTo>
                  <a:lnTo>
                    <a:pt x="867600" y="0"/>
                  </a:lnTo>
                  <a:lnTo>
                    <a:pt x="869292" y="0"/>
                  </a:lnTo>
                  <a:lnTo>
                    <a:pt x="1001090" y="8460"/>
                  </a:lnTo>
                  <a:lnTo>
                    <a:pt x="1129505" y="23348"/>
                  </a:lnTo>
                  <a:lnTo>
                    <a:pt x="1254535" y="46696"/>
                  </a:lnTo>
                  <a:lnTo>
                    <a:pt x="1378043" y="76812"/>
                  </a:lnTo>
                  <a:lnTo>
                    <a:pt x="1499859" y="113526"/>
                  </a:lnTo>
                  <a:lnTo>
                    <a:pt x="1616599" y="155146"/>
                  </a:lnTo>
                  <a:lnTo>
                    <a:pt x="1231187" y="1072488"/>
                  </a:lnTo>
                  <a:lnTo>
                    <a:pt x="1144562" y="1042542"/>
                  </a:lnTo>
                  <a:lnTo>
                    <a:pt x="1052693" y="1019194"/>
                  </a:lnTo>
                  <a:lnTo>
                    <a:pt x="960993" y="1002444"/>
                  </a:lnTo>
                  <a:lnTo>
                    <a:pt x="865908" y="994154"/>
                  </a:lnTo>
                  <a:lnTo>
                    <a:pt x="705687" y="994154"/>
                  </a:lnTo>
                  <a:lnTo>
                    <a:pt x="613986" y="1004136"/>
                  </a:lnTo>
                  <a:lnTo>
                    <a:pt x="525501" y="1020886"/>
                  </a:lnTo>
                  <a:lnTo>
                    <a:pt x="438876" y="1042542"/>
                  </a:lnTo>
                  <a:lnTo>
                    <a:pt x="353774" y="1070966"/>
                  </a:lnTo>
                  <a:lnTo>
                    <a:pt x="0" y="143472"/>
                  </a:lnTo>
                  <a:lnTo>
                    <a:pt x="133490" y="96776"/>
                  </a:lnTo>
                  <a:lnTo>
                    <a:pt x="272056" y="60062"/>
                  </a:lnTo>
                  <a:lnTo>
                    <a:pt x="412144" y="31808"/>
                  </a:lnTo>
                  <a:lnTo>
                    <a:pt x="557308" y="11674"/>
                  </a:lnTo>
                  <a:lnTo>
                    <a:pt x="703995" y="0"/>
                  </a:lnTo>
                  <a:close/>
                </a:path>
              </a:pathLst>
            </a:custGeom>
            <a:solidFill>
              <a:srgbClr val="232BC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0"/>
                <a:buFont typeface="Arial"/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3" name="Google Shape;373;p51"/>
            <p:cNvSpPr/>
            <p:nvPr/>
          </p:nvSpPr>
          <p:spPr>
            <a:xfrm rot="8100000">
              <a:off x="2446188" y="4308332"/>
              <a:ext cx="1303143" cy="864534"/>
            </a:xfrm>
            <a:custGeom>
              <a:rect b="b" l="l" r="r" t="t"/>
              <a:pathLst>
                <a:path extrusionOk="0" h="1072488" w="1616599">
                  <a:moveTo>
                    <a:pt x="703995" y="0"/>
                  </a:moveTo>
                  <a:lnTo>
                    <a:pt x="705687" y="0"/>
                  </a:lnTo>
                  <a:lnTo>
                    <a:pt x="864217" y="0"/>
                  </a:lnTo>
                  <a:lnTo>
                    <a:pt x="867600" y="0"/>
                  </a:lnTo>
                  <a:lnTo>
                    <a:pt x="869292" y="0"/>
                  </a:lnTo>
                  <a:lnTo>
                    <a:pt x="1001090" y="8460"/>
                  </a:lnTo>
                  <a:lnTo>
                    <a:pt x="1129505" y="23348"/>
                  </a:lnTo>
                  <a:lnTo>
                    <a:pt x="1254535" y="46696"/>
                  </a:lnTo>
                  <a:lnTo>
                    <a:pt x="1378043" y="76812"/>
                  </a:lnTo>
                  <a:lnTo>
                    <a:pt x="1499859" y="113526"/>
                  </a:lnTo>
                  <a:lnTo>
                    <a:pt x="1616599" y="155146"/>
                  </a:lnTo>
                  <a:lnTo>
                    <a:pt x="1231187" y="1072488"/>
                  </a:lnTo>
                  <a:lnTo>
                    <a:pt x="1144562" y="1042542"/>
                  </a:lnTo>
                  <a:lnTo>
                    <a:pt x="1052693" y="1019194"/>
                  </a:lnTo>
                  <a:lnTo>
                    <a:pt x="960993" y="1002444"/>
                  </a:lnTo>
                  <a:lnTo>
                    <a:pt x="865908" y="994154"/>
                  </a:lnTo>
                  <a:lnTo>
                    <a:pt x="705687" y="994154"/>
                  </a:lnTo>
                  <a:lnTo>
                    <a:pt x="613986" y="1004136"/>
                  </a:lnTo>
                  <a:lnTo>
                    <a:pt x="525501" y="1020886"/>
                  </a:lnTo>
                  <a:lnTo>
                    <a:pt x="438876" y="1042542"/>
                  </a:lnTo>
                  <a:lnTo>
                    <a:pt x="353774" y="1070966"/>
                  </a:lnTo>
                  <a:lnTo>
                    <a:pt x="0" y="143472"/>
                  </a:lnTo>
                  <a:lnTo>
                    <a:pt x="133490" y="96776"/>
                  </a:lnTo>
                  <a:lnTo>
                    <a:pt x="272056" y="60062"/>
                  </a:lnTo>
                  <a:lnTo>
                    <a:pt x="412144" y="31808"/>
                  </a:lnTo>
                  <a:lnTo>
                    <a:pt x="557308" y="11674"/>
                  </a:lnTo>
                  <a:lnTo>
                    <a:pt x="703995" y="0"/>
                  </a:lnTo>
                  <a:close/>
                </a:path>
              </a:pathLst>
            </a:custGeom>
            <a:solidFill>
              <a:srgbClr val="36CEB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0"/>
                <a:buFont typeface="Arial"/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4" name="Google Shape;374;p51"/>
            <p:cNvSpPr/>
            <p:nvPr/>
          </p:nvSpPr>
          <p:spPr>
            <a:xfrm rot="10800000">
              <a:off x="1475932" y="4701380"/>
              <a:ext cx="1301362" cy="863353"/>
            </a:xfrm>
            <a:custGeom>
              <a:rect b="b" l="l" r="r" t="t"/>
              <a:pathLst>
                <a:path extrusionOk="0" h="1072488" w="1616599">
                  <a:moveTo>
                    <a:pt x="703995" y="0"/>
                  </a:moveTo>
                  <a:lnTo>
                    <a:pt x="705687" y="0"/>
                  </a:lnTo>
                  <a:lnTo>
                    <a:pt x="864217" y="0"/>
                  </a:lnTo>
                  <a:lnTo>
                    <a:pt x="867600" y="0"/>
                  </a:lnTo>
                  <a:lnTo>
                    <a:pt x="869292" y="0"/>
                  </a:lnTo>
                  <a:lnTo>
                    <a:pt x="1001090" y="8460"/>
                  </a:lnTo>
                  <a:lnTo>
                    <a:pt x="1129505" y="23348"/>
                  </a:lnTo>
                  <a:lnTo>
                    <a:pt x="1254535" y="46696"/>
                  </a:lnTo>
                  <a:lnTo>
                    <a:pt x="1378043" y="76812"/>
                  </a:lnTo>
                  <a:lnTo>
                    <a:pt x="1499859" y="113526"/>
                  </a:lnTo>
                  <a:lnTo>
                    <a:pt x="1616599" y="155146"/>
                  </a:lnTo>
                  <a:lnTo>
                    <a:pt x="1231187" y="1072488"/>
                  </a:lnTo>
                  <a:lnTo>
                    <a:pt x="1144562" y="1042542"/>
                  </a:lnTo>
                  <a:lnTo>
                    <a:pt x="1052693" y="1019194"/>
                  </a:lnTo>
                  <a:lnTo>
                    <a:pt x="960993" y="1002444"/>
                  </a:lnTo>
                  <a:lnTo>
                    <a:pt x="865908" y="994154"/>
                  </a:lnTo>
                  <a:lnTo>
                    <a:pt x="705687" y="994154"/>
                  </a:lnTo>
                  <a:lnTo>
                    <a:pt x="613986" y="1004136"/>
                  </a:lnTo>
                  <a:lnTo>
                    <a:pt x="525501" y="1020886"/>
                  </a:lnTo>
                  <a:lnTo>
                    <a:pt x="438876" y="1042542"/>
                  </a:lnTo>
                  <a:lnTo>
                    <a:pt x="353774" y="1070966"/>
                  </a:lnTo>
                  <a:lnTo>
                    <a:pt x="0" y="143472"/>
                  </a:lnTo>
                  <a:lnTo>
                    <a:pt x="133490" y="96776"/>
                  </a:lnTo>
                  <a:lnTo>
                    <a:pt x="272056" y="60062"/>
                  </a:lnTo>
                  <a:lnTo>
                    <a:pt x="412144" y="31808"/>
                  </a:lnTo>
                  <a:lnTo>
                    <a:pt x="557308" y="11674"/>
                  </a:lnTo>
                  <a:lnTo>
                    <a:pt x="703995" y="0"/>
                  </a:lnTo>
                  <a:close/>
                </a:path>
              </a:pathLst>
            </a:custGeom>
            <a:solidFill>
              <a:srgbClr val="9C9D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0"/>
                <a:buFont typeface="Arial"/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5" name="Google Shape;375;p51"/>
            <p:cNvSpPr/>
            <p:nvPr/>
          </p:nvSpPr>
          <p:spPr>
            <a:xfrm rot="2700000">
              <a:off x="2458055" y="2360016"/>
              <a:ext cx="1303143" cy="864534"/>
            </a:xfrm>
            <a:custGeom>
              <a:rect b="b" l="l" r="r" t="t"/>
              <a:pathLst>
                <a:path extrusionOk="0" h="1072488" w="1616599">
                  <a:moveTo>
                    <a:pt x="703995" y="0"/>
                  </a:moveTo>
                  <a:lnTo>
                    <a:pt x="705687" y="0"/>
                  </a:lnTo>
                  <a:lnTo>
                    <a:pt x="864217" y="0"/>
                  </a:lnTo>
                  <a:lnTo>
                    <a:pt x="867600" y="0"/>
                  </a:lnTo>
                  <a:lnTo>
                    <a:pt x="869292" y="0"/>
                  </a:lnTo>
                  <a:lnTo>
                    <a:pt x="1001090" y="8460"/>
                  </a:lnTo>
                  <a:lnTo>
                    <a:pt x="1129505" y="23348"/>
                  </a:lnTo>
                  <a:lnTo>
                    <a:pt x="1254535" y="46696"/>
                  </a:lnTo>
                  <a:lnTo>
                    <a:pt x="1378043" y="76812"/>
                  </a:lnTo>
                  <a:lnTo>
                    <a:pt x="1499859" y="113526"/>
                  </a:lnTo>
                  <a:lnTo>
                    <a:pt x="1616599" y="155146"/>
                  </a:lnTo>
                  <a:lnTo>
                    <a:pt x="1231187" y="1072488"/>
                  </a:lnTo>
                  <a:lnTo>
                    <a:pt x="1144562" y="1042542"/>
                  </a:lnTo>
                  <a:lnTo>
                    <a:pt x="1052693" y="1019194"/>
                  </a:lnTo>
                  <a:lnTo>
                    <a:pt x="960993" y="1002444"/>
                  </a:lnTo>
                  <a:lnTo>
                    <a:pt x="865908" y="994154"/>
                  </a:lnTo>
                  <a:lnTo>
                    <a:pt x="705687" y="994154"/>
                  </a:lnTo>
                  <a:lnTo>
                    <a:pt x="613986" y="1004136"/>
                  </a:lnTo>
                  <a:lnTo>
                    <a:pt x="525501" y="1020886"/>
                  </a:lnTo>
                  <a:lnTo>
                    <a:pt x="438876" y="1042542"/>
                  </a:lnTo>
                  <a:lnTo>
                    <a:pt x="353774" y="1070966"/>
                  </a:lnTo>
                  <a:lnTo>
                    <a:pt x="0" y="143472"/>
                  </a:lnTo>
                  <a:lnTo>
                    <a:pt x="133490" y="96776"/>
                  </a:lnTo>
                  <a:lnTo>
                    <a:pt x="272056" y="60062"/>
                  </a:lnTo>
                  <a:lnTo>
                    <a:pt x="412144" y="31808"/>
                  </a:lnTo>
                  <a:lnTo>
                    <a:pt x="557308" y="11674"/>
                  </a:lnTo>
                  <a:lnTo>
                    <a:pt x="703995" y="0"/>
                  </a:lnTo>
                  <a:close/>
                </a:path>
              </a:pathLst>
            </a:custGeom>
            <a:solidFill>
              <a:srgbClr val="5D5FE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0"/>
                <a:buFont typeface="Arial"/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6" name="Google Shape;376;p51"/>
            <p:cNvSpPr/>
            <p:nvPr/>
          </p:nvSpPr>
          <p:spPr>
            <a:xfrm>
              <a:off x="1381639" y="3013776"/>
              <a:ext cx="1505100" cy="1505100"/>
            </a:xfrm>
            <a:prstGeom prst="ellipse">
              <a:avLst/>
            </a:prstGeom>
            <a:noFill/>
            <a:ln cap="rnd" cmpd="sng" w="12700">
              <a:solidFill>
                <a:srgbClr val="595959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0"/>
                <a:buFont typeface="Arial"/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7" name="Google Shape;377;p51"/>
            <p:cNvSpPr/>
            <p:nvPr/>
          </p:nvSpPr>
          <p:spPr>
            <a:xfrm>
              <a:off x="1495557" y="1963167"/>
              <a:ext cx="1301362" cy="863353"/>
            </a:xfrm>
            <a:custGeom>
              <a:rect b="b" l="l" r="r" t="t"/>
              <a:pathLst>
                <a:path extrusionOk="0" h="1072488" w="1616599">
                  <a:moveTo>
                    <a:pt x="703995" y="0"/>
                  </a:moveTo>
                  <a:lnTo>
                    <a:pt x="705687" y="0"/>
                  </a:lnTo>
                  <a:lnTo>
                    <a:pt x="864217" y="0"/>
                  </a:lnTo>
                  <a:lnTo>
                    <a:pt x="867600" y="0"/>
                  </a:lnTo>
                  <a:lnTo>
                    <a:pt x="869292" y="0"/>
                  </a:lnTo>
                  <a:lnTo>
                    <a:pt x="1001090" y="8460"/>
                  </a:lnTo>
                  <a:lnTo>
                    <a:pt x="1129505" y="23348"/>
                  </a:lnTo>
                  <a:lnTo>
                    <a:pt x="1254535" y="46696"/>
                  </a:lnTo>
                  <a:lnTo>
                    <a:pt x="1378043" y="76812"/>
                  </a:lnTo>
                  <a:lnTo>
                    <a:pt x="1499859" y="113526"/>
                  </a:lnTo>
                  <a:lnTo>
                    <a:pt x="1616599" y="155146"/>
                  </a:lnTo>
                  <a:lnTo>
                    <a:pt x="1231187" y="1072488"/>
                  </a:lnTo>
                  <a:lnTo>
                    <a:pt x="1144562" y="1042542"/>
                  </a:lnTo>
                  <a:lnTo>
                    <a:pt x="1052693" y="1019194"/>
                  </a:lnTo>
                  <a:lnTo>
                    <a:pt x="960993" y="1002444"/>
                  </a:lnTo>
                  <a:lnTo>
                    <a:pt x="865908" y="994154"/>
                  </a:lnTo>
                  <a:lnTo>
                    <a:pt x="705687" y="994154"/>
                  </a:lnTo>
                  <a:lnTo>
                    <a:pt x="613986" y="1004136"/>
                  </a:lnTo>
                  <a:lnTo>
                    <a:pt x="525501" y="1020886"/>
                  </a:lnTo>
                  <a:lnTo>
                    <a:pt x="438876" y="1042542"/>
                  </a:lnTo>
                  <a:lnTo>
                    <a:pt x="353774" y="1070966"/>
                  </a:lnTo>
                  <a:lnTo>
                    <a:pt x="0" y="143472"/>
                  </a:lnTo>
                  <a:lnTo>
                    <a:pt x="133490" y="96776"/>
                  </a:lnTo>
                  <a:lnTo>
                    <a:pt x="272056" y="60062"/>
                  </a:lnTo>
                  <a:lnTo>
                    <a:pt x="412144" y="31808"/>
                  </a:lnTo>
                  <a:lnTo>
                    <a:pt x="557308" y="11674"/>
                  </a:lnTo>
                  <a:lnTo>
                    <a:pt x="703995" y="0"/>
                  </a:lnTo>
                  <a:close/>
                </a:path>
              </a:pathLst>
            </a:custGeom>
            <a:solidFill>
              <a:srgbClr val="010A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0"/>
                <a:buFont typeface="Arial"/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378" name="Google Shape;378;p51"/>
          <p:cNvCxnSpPr/>
          <p:nvPr/>
        </p:nvCxnSpPr>
        <p:spPr>
          <a:xfrm>
            <a:off x="4561840" y="1115155"/>
            <a:ext cx="3668700" cy="0"/>
          </a:xfrm>
          <a:prstGeom prst="straightConnector1">
            <a:avLst/>
          </a:prstGeom>
          <a:noFill/>
          <a:ln cap="rnd" cmpd="sng" w="12700">
            <a:solidFill>
              <a:srgbClr val="010A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9" name="Google Shape;379;p51"/>
          <p:cNvCxnSpPr/>
          <p:nvPr/>
        </p:nvCxnSpPr>
        <p:spPr>
          <a:xfrm>
            <a:off x="6030816" y="2295685"/>
            <a:ext cx="2364900" cy="0"/>
          </a:xfrm>
          <a:prstGeom prst="straightConnector1">
            <a:avLst/>
          </a:prstGeom>
          <a:noFill/>
          <a:ln cap="rnd" cmpd="sng" w="12700">
            <a:solidFill>
              <a:srgbClr val="5D5FE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0" name="Google Shape;380;p51"/>
          <p:cNvSpPr/>
          <p:nvPr/>
        </p:nvSpPr>
        <p:spPr>
          <a:xfrm>
            <a:off x="8238744" y="1902095"/>
            <a:ext cx="639900" cy="639900"/>
          </a:xfrm>
          <a:prstGeom prst="ellipse">
            <a:avLst/>
          </a:prstGeom>
          <a:solidFill>
            <a:srgbClr val="FFFFFF"/>
          </a:solidFill>
          <a:ln cap="rnd" cmpd="sng" w="34925">
            <a:solidFill>
              <a:srgbClr val="5D5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02</a:t>
            </a:r>
            <a:endParaRPr/>
          </a:p>
        </p:txBody>
      </p:sp>
      <p:sp>
        <p:nvSpPr>
          <p:cNvPr id="381" name="Google Shape;381;p51"/>
          <p:cNvSpPr/>
          <p:nvPr/>
        </p:nvSpPr>
        <p:spPr>
          <a:xfrm>
            <a:off x="8238744" y="3166060"/>
            <a:ext cx="639900" cy="639900"/>
          </a:xfrm>
          <a:prstGeom prst="ellipse">
            <a:avLst/>
          </a:prstGeom>
          <a:solidFill>
            <a:srgbClr val="FFFFFF"/>
          </a:solidFill>
          <a:ln cap="rnd" cmpd="sng" w="34925">
            <a:solidFill>
              <a:srgbClr val="232B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03</a:t>
            </a:r>
            <a:endParaRPr/>
          </a:p>
        </p:txBody>
      </p:sp>
      <p:cxnSp>
        <p:nvCxnSpPr>
          <p:cNvPr id="382" name="Google Shape;382;p51"/>
          <p:cNvCxnSpPr/>
          <p:nvPr/>
        </p:nvCxnSpPr>
        <p:spPr>
          <a:xfrm>
            <a:off x="6043831" y="4692905"/>
            <a:ext cx="2364900" cy="0"/>
          </a:xfrm>
          <a:prstGeom prst="straightConnector1">
            <a:avLst/>
          </a:prstGeom>
          <a:noFill/>
          <a:ln cap="rnd" cmpd="sng" w="12700">
            <a:solidFill>
              <a:srgbClr val="36CEB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3" name="Google Shape;383;p51"/>
          <p:cNvSpPr/>
          <p:nvPr/>
        </p:nvSpPr>
        <p:spPr>
          <a:xfrm>
            <a:off x="8251759" y="4238674"/>
            <a:ext cx="639900" cy="639900"/>
          </a:xfrm>
          <a:prstGeom prst="ellipse">
            <a:avLst/>
          </a:prstGeom>
          <a:solidFill>
            <a:srgbClr val="FFFFFF"/>
          </a:solidFill>
          <a:ln cap="rnd" cmpd="sng" w="34925">
            <a:solidFill>
              <a:srgbClr val="36CEB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04</a:t>
            </a:r>
            <a:endParaRPr/>
          </a:p>
        </p:txBody>
      </p:sp>
      <p:sp>
        <p:nvSpPr>
          <p:cNvPr id="384" name="Google Shape;384;p51"/>
          <p:cNvSpPr/>
          <p:nvPr/>
        </p:nvSpPr>
        <p:spPr>
          <a:xfrm>
            <a:off x="8255506" y="5329179"/>
            <a:ext cx="639900" cy="639900"/>
          </a:xfrm>
          <a:prstGeom prst="ellipse">
            <a:avLst/>
          </a:prstGeom>
          <a:solidFill>
            <a:srgbClr val="FFFFFF"/>
          </a:solidFill>
          <a:ln cap="rnd" cmpd="sng" w="34925">
            <a:solidFill>
              <a:srgbClr val="A5AB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05</a:t>
            </a:r>
            <a:endParaRPr/>
          </a:p>
        </p:txBody>
      </p:sp>
      <p:sp>
        <p:nvSpPr>
          <p:cNvPr id="385" name="Google Shape;385;p51"/>
          <p:cNvSpPr/>
          <p:nvPr/>
        </p:nvSpPr>
        <p:spPr>
          <a:xfrm>
            <a:off x="9117212" y="1683409"/>
            <a:ext cx="21726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HANDLING 'N/A' VALUES</a:t>
            </a:r>
            <a:endParaRPr/>
          </a:p>
        </p:txBody>
      </p:sp>
      <p:sp>
        <p:nvSpPr>
          <p:cNvPr id="386" name="Google Shape;386;p51"/>
          <p:cNvSpPr/>
          <p:nvPr/>
        </p:nvSpPr>
        <p:spPr>
          <a:xfrm>
            <a:off x="9117212" y="3193596"/>
            <a:ext cx="2172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STANDARDISING HOLIDAY VALUES</a:t>
            </a:r>
            <a:endParaRPr/>
          </a:p>
        </p:txBody>
      </p:sp>
      <p:sp>
        <p:nvSpPr>
          <p:cNvPr id="387" name="Google Shape;387;p51"/>
          <p:cNvSpPr/>
          <p:nvPr/>
        </p:nvSpPr>
        <p:spPr>
          <a:xfrm>
            <a:off x="9067552" y="4242538"/>
            <a:ext cx="2172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STANDARDISING NUMERIC DATA</a:t>
            </a:r>
            <a:endParaRPr/>
          </a:p>
        </p:txBody>
      </p:sp>
      <p:sp>
        <p:nvSpPr>
          <p:cNvPr id="388" name="Google Shape;388;p51"/>
          <p:cNvSpPr/>
          <p:nvPr/>
        </p:nvSpPr>
        <p:spPr>
          <a:xfrm>
            <a:off x="9067551" y="5233604"/>
            <a:ext cx="21726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CONSISTENT DATA TYPES ACROSS COLUMNS</a:t>
            </a:r>
            <a:endParaRPr/>
          </a:p>
        </p:txBody>
      </p:sp>
      <p:pic>
        <p:nvPicPr>
          <p:cNvPr descr="Scissors with solid fill" id="389" name="Google Shape;38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11675" y="1128524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pply And Demand with solid fill" id="390" name="Google Shape;390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90705" y="1652438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acation with solid fill" id="391" name="Google Shape;391;p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02440" y="2994178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51"/>
          <p:cNvSpPr txBox="1"/>
          <p:nvPr>
            <p:ph type="title"/>
          </p:nvPr>
        </p:nvSpPr>
        <p:spPr>
          <a:xfrm>
            <a:off x="1136509" y="1883525"/>
            <a:ext cx="26415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DATA CLEANING</a:t>
            </a:r>
            <a:endParaRPr/>
          </a:p>
        </p:txBody>
      </p:sp>
      <p:pic>
        <p:nvPicPr>
          <p:cNvPr descr="Checklist with solid fill" id="393" name="Google Shape;393;p5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24452" y="4918142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descr="Close-up of documents and charts" id="394" name="Google Shape;394;p51"/>
          <p:cNvSpPr/>
          <p:nvPr/>
        </p:nvSpPr>
        <p:spPr>
          <a:xfrm>
            <a:off x="4021761" y="2457645"/>
            <a:ext cx="2087100" cy="2077800"/>
          </a:xfrm>
          <a:prstGeom prst="ellipse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25400">
            <a:solidFill>
              <a:srgbClr val="272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p5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079191" y="4469956"/>
            <a:ext cx="755175" cy="75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2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1" name="Google Shape;401;p52"/>
          <p:cNvSpPr txBox="1"/>
          <p:nvPr>
            <p:ph type="title"/>
          </p:nvPr>
        </p:nvSpPr>
        <p:spPr>
          <a:xfrm>
            <a:off x="1167575" y="912358"/>
            <a:ext cx="52863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ato Black"/>
              <a:buNone/>
            </a:pPr>
            <a:r>
              <a:rPr lang="en-US"/>
              <a:t>DATA ANALYSIS</a:t>
            </a:r>
            <a:endParaRPr/>
          </a:p>
        </p:txBody>
      </p:sp>
      <p:sp>
        <p:nvSpPr>
          <p:cNvPr id="402" name="Google Shape;402;p52"/>
          <p:cNvSpPr txBox="1"/>
          <p:nvPr>
            <p:ph idx="1" type="body"/>
          </p:nvPr>
        </p:nvSpPr>
        <p:spPr>
          <a:xfrm>
            <a:off x="1170424" y="1662375"/>
            <a:ext cx="4096500" cy="3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1450" lvl="0" marL="17145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/>
              <a:t>A combination of aggregate and window functions were used to calculate averages, quartiles, assemble foreign keys etc.</a:t>
            </a:r>
            <a:endParaRPr sz="1800"/>
          </a:p>
          <a:p>
            <a:pPr indent="-171450" lvl="0" marL="17145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/>
              <a:t>CTEs were used where appropriate.</a:t>
            </a:r>
            <a:endParaRPr sz="1800"/>
          </a:p>
          <a:p>
            <a:pPr indent="-171450" lvl="0" marL="17145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STR_TO_DATE was required to change `Date` from type text to datetime.</a:t>
            </a:r>
            <a:endParaRPr sz="1800"/>
          </a:p>
          <a:p>
            <a:pPr indent="-171450" lvl="0" marL="17145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Quartile analysis  was used instead of averages to more accurately highlight extremities.</a:t>
            </a:r>
            <a:endParaRPr sz="1800"/>
          </a:p>
          <a:p>
            <a:pPr indent="0" lvl="0" marL="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-95250" lvl="0" marL="17145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b="1"/>
          </a:p>
        </p:txBody>
      </p:sp>
      <p:sp>
        <p:nvSpPr>
          <p:cNvPr id="403" name="Google Shape;403;p52"/>
          <p:cNvSpPr txBox="1"/>
          <p:nvPr>
            <p:ph idx="11" type="ftr"/>
          </p:nvPr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04" name="Google Shape;40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2903" y="1662375"/>
            <a:ext cx="6089382" cy="39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3"/>
          <p:cNvSpPr txBox="1"/>
          <p:nvPr/>
        </p:nvSpPr>
        <p:spPr>
          <a:xfrm>
            <a:off x="1126603" y="3439319"/>
            <a:ext cx="2837400" cy="11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ARE ANY MONTHS  SEASONS CONSISTENTLY OUTPERFORMING OR UNDERPERFORMING COMPARED TO THE AVERAGE MONTH/ SEASON?</a:t>
            </a:r>
            <a:endParaRPr/>
          </a:p>
        </p:txBody>
      </p:sp>
      <p:sp>
        <p:nvSpPr>
          <p:cNvPr id="410" name="Google Shape;410;p53"/>
          <p:cNvSpPr txBox="1"/>
          <p:nvPr>
            <p:ph idx="12" type="sldNum"/>
          </p:nvPr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1" name="Google Shape;411;p53"/>
          <p:cNvSpPr txBox="1"/>
          <p:nvPr/>
        </p:nvSpPr>
        <p:spPr>
          <a:xfrm>
            <a:off x="11373285" y="6249270"/>
            <a:ext cx="519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-US" sz="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rPr>
              <a:t>‹#›</a:t>
            </a:fld>
            <a:endParaRPr b="1" i="0" sz="700" u="none" cap="none" strike="noStrike">
              <a:solidFill>
                <a:srgbClr val="000000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412" name="Google Shape;412;p53"/>
          <p:cNvSpPr txBox="1"/>
          <p:nvPr/>
        </p:nvSpPr>
        <p:spPr>
          <a:xfrm>
            <a:off x="1167575" y="1739947"/>
            <a:ext cx="33435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DO CERTAIN TYPES OF STORES PERFORM BETTER THAN OTHERS?</a:t>
            </a:r>
            <a:endParaRPr b="0" i="0" sz="1600" u="none" cap="none" strike="noStrike">
              <a:solidFill>
                <a:schemeClr val="lt2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413" name="Google Shape;413;p53"/>
          <p:cNvSpPr/>
          <p:nvPr/>
        </p:nvSpPr>
        <p:spPr>
          <a:xfrm>
            <a:off x="5253408" y="3104783"/>
            <a:ext cx="1389278" cy="1602896"/>
          </a:xfrm>
          <a:custGeom>
            <a:rect b="b" l="l" r="r" t="t"/>
            <a:pathLst>
              <a:path extrusionOk="0" h="1058" w="917">
                <a:moveTo>
                  <a:pt x="459" y="0"/>
                </a:moveTo>
                <a:lnTo>
                  <a:pt x="688" y="133"/>
                </a:lnTo>
                <a:lnTo>
                  <a:pt x="917" y="265"/>
                </a:lnTo>
                <a:lnTo>
                  <a:pt x="917" y="529"/>
                </a:lnTo>
                <a:lnTo>
                  <a:pt x="917" y="794"/>
                </a:lnTo>
                <a:lnTo>
                  <a:pt x="688" y="926"/>
                </a:lnTo>
                <a:lnTo>
                  <a:pt x="459" y="1058"/>
                </a:lnTo>
                <a:lnTo>
                  <a:pt x="229" y="926"/>
                </a:lnTo>
                <a:lnTo>
                  <a:pt x="0" y="794"/>
                </a:lnTo>
                <a:lnTo>
                  <a:pt x="0" y="529"/>
                </a:lnTo>
                <a:lnTo>
                  <a:pt x="0" y="265"/>
                </a:lnTo>
                <a:lnTo>
                  <a:pt x="229" y="133"/>
                </a:lnTo>
                <a:lnTo>
                  <a:pt x="459" y="0"/>
                </a:lnTo>
                <a:close/>
              </a:path>
            </a:pathLst>
          </a:custGeom>
          <a:solidFill>
            <a:srgbClr val="36CEB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4" name="Google Shape;414;p53"/>
          <p:cNvSpPr/>
          <p:nvPr/>
        </p:nvSpPr>
        <p:spPr>
          <a:xfrm>
            <a:off x="5998800" y="2012450"/>
            <a:ext cx="1566536" cy="1416551"/>
          </a:xfrm>
          <a:custGeom>
            <a:rect b="b" l="l" r="r" t="t"/>
            <a:pathLst>
              <a:path extrusionOk="0" h="935" w="1034">
                <a:moveTo>
                  <a:pt x="0" y="0"/>
                </a:moveTo>
                <a:lnTo>
                  <a:pt x="517" y="298"/>
                </a:lnTo>
                <a:lnTo>
                  <a:pt x="1034" y="597"/>
                </a:lnTo>
                <a:lnTo>
                  <a:pt x="447" y="935"/>
                </a:lnTo>
                <a:lnTo>
                  <a:pt x="273" y="835"/>
                </a:lnTo>
                <a:lnTo>
                  <a:pt x="161" y="914"/>
                </a:lnTo>
                <a:lnTo>
                  <a:pt x="173" y="777"/>
                </a:lnTo>
                <a:lnTo>
                  <a:pt x="188" y="786"/>
                </a:lnTo>
                <a:lnTo>
                  <a:pt x="0" y="677"/>
                </a:lnTo>
                <a:lnTo>
                  <a:pt x="0" y="0"/>
                </a:lnTo>
                <a:close/>
              </a:path>
            </a:pathLst>
          </a:custGeom>
          <a:solidFill>
            <a:srgbClr val="0E1097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5" name="Google Shape;415;p53"/>
          <p:cNvSpPr/>
          <p:nvPr/>
        </p:nvSpPr>
        <p:spPr>
          <a:xfrm>
            <a:off x="4282275" y="3001762"/>
            <a:ext cx="1078700" cy="1808940"/>
          </a:xfrm>
          <a:custGeom>
            <a:rect b="b" l="l" r="r" t="t"/>
            <a:pathLst>
              <a:path extrusionOk="0" h="1194" w="712">
                <a:moveTo>
                  <a:pt x="0" y="1194"/>
                </a:moveTo>
                <a:lnTo>
                  <a:pt x="0" y="597"/>
                </a:lnTo>
                <a:lnTo>
                  <a:pt x="0" y="0"/>
                </a:lnTo>
                <a:lnTo>
                  <a:pt x="587" y="339"/>
                </a:lnTo>
                <a:lnTo>
                  <a:pt x="587" y="540"/>
                </a:lnTo>
                <a:lnTo>
                  <a:pt x="712" y="597"/>
                </a:lnTo>
                <a:lnTo>
                  <a:pt x="587" y="654"/>
                </a:lnTo>
                <a:lnTo>
                  <a:pt x="587" y="856"/>
                </a:lnTo>
                <a:lnTo>
                  <a:pt x="0" y="1194"/>
                </a:lnTo>
                <a:close/>
              </a:path>
            </a:pathLst>
          </a:custGeom>
          <a:solidFill>
            <a:srgbClr val="0E1097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6" name="Google Shape;416;p53"/>
          <p:cNvSpPr/>
          <p:nvPr/>
        </p:nvSpPr>
        <p:spPr>
          <a:xfrm>
            <a:off x="4332270" y="2012450"/>
            <a:ext cx="1566536" cy="1416551"/>
          </a:xfrm>
          <a:custGeom>
            <a:rect b="b" l="l" r="r" t="t"/>
            <a:pathLst>
              <a:path extrusionOk="0" h="935" w="1034">
                <a:moveTo>
                  <a:pt x="0" y="597"/>
                </a:moveTo>
                <a:lnTo>
                  <a:pt x="517" y="298"/>
                </a:lnTo>
                <a:lnTo>
                  <a:pt x="1034" y="0"/>
                </a:lnTo>
                <a:lnTo>
                  <a:pt x="1034" y="677"/>
                </a:lnTo>
                <a:lnTo>
                  <a:pt x="860" y="777"/>
                </a:lnTo>
                <a:lnTo>
                  <a:pt x="873" y="914"/>
                </a:lnTo>
                <a:lnTo>
                  <a:pt x="760" y="835"/>
                </a:lnTo>
                <a:lnTo>
                  <a:pt x="586" y="935"/>
                </a:lnTo>
                <a:lnTo>
                  <a:pt x="0" y="597"/>
                </a:lnTo>
                <a:close/>
              </a:path>
            </a:pathLst>
          </a:custGeom>
          <a:solidFill>
            <a:srgbClr val="0E1097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7" name="Google Shape;417;p53"/>
          <p:cNvSpPr/>
          <p:nvPr/>
        </p:nvSpPr>
        <p:spPr>
          <a:xfrm>
            <a:off x="6535120" y="3001762"/>
            <a:ext cx="1078700" cy="1808940"/>
          </a:xfrm>
          <a:custGeom>
            <a:rect b="b" l="l" r="r" t="t"/>
            <a:pathLst>
              <a:path extrusionOk="0" h="1194" w="712">
                <a:moveTo>
                  <a:pt x="712" y="0"/>
                </a:moveTo>
                <a:lnTo>
                  <a:pt x="712" y="597"/>
                </a:lnTo>
                <a:lnTo>
                  <a:pt x="712" y="1194"/>
                </a:lnTo>
                <a:lnTo>
                  <a:pt x="125" y="856"/>
                </a:lnTo>
                <a:lnTo>
                  <a:pt x="125" y="654"/>
                </a:lnTo>
                <a:lnTo>
                  <a:pt x="0" y="597"/>
                </a:lnTo>
                <a:lnTo>
                  <a:pt x="125" y="540"/>
                </a:lnTo>
                <a:lnTo>
                  <a:pt x="125" y="339"/>
                </a:lnTo>
                <a:lnTo>
                  <a:pt x="712" y="0"/>
                </a:lnTo>
                <a:close/>
              </a:path>
            </a:pathLst>
          </a:custGeom>
          <a:solidFill>
            <a:srgbClr val="0E1097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8" name="Google Shape;418;p53"/>
          <p:cNvSpPr/>
          <p:nvPr/>
        </p:nvSpPr>
        <p:spPr>
          <a:xfrm>
            <a:off x="5998800" y="4383465"/>
            <a:ext cx="1566536" cy="1416551"/>
          </a:xfrm>
          <a:custGeom>
            <a:rect b="b" l="l" r="r" t="t"/>
            <a:pathLst>
              <a:path extrusionOk="0" h="935" w="1034">
                <a:moveTo>
                  <a:pt x="1034" y="338"/>
                </a:moveTo>
                <a:lnTo>
                  <a:pt x="517" y="637"/>
                </a:lnTo>
                <a:lnTo>
                  <a:pt x="0" y="935"/>
                </a:lnTo>
                <a:lnTo>
                  <a:pt x="0" y="258"/>
                </a:lnTo>
                <a:lnTo>
                  <a:pt x="173" y="158"/>
                </a:lnTo>
                <a:lnTo>
                  <a:pt x="161" y="21"/>
                </a:lnTo>
                <a:lnTo>
                  <a:pt x="273" y="100"/>
                </a:lnTo>
                <a:lnTo>
                  <a:pt x="223" y="129"/>
                </a:lnTo>
                <a:lnTo>
                  <a:pt x="447" y="0"/>
                </a:lnTo>
                <a:lnTo>
                  <a:pt x="1034" y="338"/>
                </a:lnTo>
                <a:close/>
              </a:path>
            </a:pathLst>
          </a:custGeom>
          <a:solidFill>
            <a:srgbClr val="0E1097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9" name="Google Shape;419;p53"/>
          <p:cNvSpPr/>
          <p:nvPr/>
        </p:nvSpPr>
        <p:spPr>
          <a:xfrm>
            <a:off x="4332270" y="4383465"/>
            <a:ext cx="1566536" cy="1416551"/>
          </a:xfrm>
          <a:custGeom>
            <a:rect b="b" l="l" r="r" t="t"/>
            <a:pathLst>
              <a:path extrusionOk="0" h="935" w="1034">
                <a:moveTo>
                  <a:pt x="1034" y="935"/>
                </a:moveTo>
                <a:lnTo>
                  <a:pt x="517" y="637"/>
                </a:lnTo>
                <a:lnTo>
                  <a:pt x="0" y="338"/>
                </a:lnTo>
                <a:lnTo>
                  <a:pt x="586" y="0"/>
                </a:lnTo>
                <a:lnTo>
                  <a:pt x="760" y="100"/>
                </a:lnTo>
                <a:lnTo>
                  <a:pt x="873" y="21"/>
                </a:lnTo>
                <a:lnTo>
                  <a:pt x="860" y="158"/>
                </a:lnTo>
                <a:lnTo>
                  <a:pt x="845" y="149"/>
                </a:lnTo>
                <a:lnTo>
                  <a:pt x="1034" y="258"/>
                </a:lnTo>
                <a:lnTo>
                  <a:pt x="1034" y="935"/>
                </a:lnTo>
                <a:close/>
              </a:path>
            </a:pathLst>
          </a:custGeom>
          <a:solidFill>
            <a:srgbClr val="0E1097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20" name="Google Shape;420;p53"/>
          <p:cNvSpPr txBox="1"/>
          <p:nvPr/>
        </p:nvSpPr>
        <p:spPr>
          <a:xfrm>
            <a:off x="5349350" y="3613725"/>
            <a:ext cx="1174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b="1" lang="en-US" sz="3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?</a:t>
            </a:r>
            <a:endParaRPr b="1" i="0" sz="32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1" name="Google Shape;421;p53"/>
          <p:cNvSpPr txBox="1"/>
          <p:nvPr/>
        </p:nvSpPr>
        <p:spPr>
          <a:xfrm>
            <a:off x="446049" y="5352334"/>
            <a:ext cx="4065000" cy="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DOES THE SIZE OF THE STORE </a:t>
            </a:r>
            <a:br>
              <a:rPr b="0" i="0" lang="en-US" sz="1600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</a:br>
            <a:r>
              <a:rPr b="0" i="0" lang="en-US" sz="1600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IMPACT SALES?</a:t>
            </a:r>
            <a:endParaRPr b="0" i="0" sz="1600" u="none" cap="none" strike="noStrike">
              <a:solidFill>
                <a:schemeClr val="lt2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422" name="Google Shape;422;p53"/>
          <p:cNvSpPr txBox="1"/>
          <p:nvPr/>
        </p:nvSpPr>
        <p:spPr>
          <a:xfrm>
            <a:off x="7386681" y="1765917"/>
            <a:ext cx="3986700" cy="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IS THERE A CORRELATION BETWEEN TEMPERATURE AND SALES?</a:t>
            </a:r>
            <a:endParaRPr/>
          </a:p>
          <a:p>
            <a:pPr indent="0" lvl="0" marL="0" marR="0" rtl="0" algn="l">
              <a:lnSpc>
                <a:spcPct val="87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marR="0" rtl="0" algn="l">
              <a:lnSpc>
                <a:spcPct val="87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marR="0" rtl="0" algn="l">
              <a:lnSpc>
                <a:spcPct val="87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423" name="Google Shape;423;p53"/>
          <p:cNvSpPr txBox="1"/>
          <p:nvPr/>
        </p:nvSpPr>
        <p:spPr>
          <a:xfrm>
            <a:off x="7935794" y="3439319"/>
            <a:ext cx="31296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WHICH HOLIDAYS PERFORM THE BEST FOR A GIVEN WEEK AND WHY?</a:t>
            </a:r>
            <a:endParaRPr/>
          </a:p>
          <a:p>
            <a:pPr indent="0" lvl="0" marL="0" marR="0" rtl="0" algn="l">
              <a:lnSpc>
                <a:spcPct val="875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424" name="Google Shape;424;p53"/>
          <p:cNvSpPr txBox="1"/>
          <p:nvPr/>
        </p:nvSpPr>
        <p:spPr>
          <a:xfrm>
            <a:off x="7386681" y="5218326"/>
            <a:ext cx="4065000" cy="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2"/>
                </a:solidFill>
                <a:latin typeface="Lato Black"/>
                <a:ea typeface="Lato Black"/>
                <a:cs typeface="Lato Black"/>
                <a:sym typeface="Lato Black"/>
              </a:rPr>
              <a:t>IS THERE ADDITIONAL INFORMATION/DATA THAT IS NEEDED TO MAKE FURTHER DECISIONS?</a:t>
            </a:r>
            <a:endParaRPr/>
          </a:p>
        </p:txBody>
      </p:sp>
      <p:sp>
        <p:nvSpPr>
          <p:cNvPr id="425" name="Google Shape;425;p53"/>
          <p:cNvSpPr txBox="1"/>
          <p:nvPr/>
        </p:nvSpPr>
        <p:spPr>
          <a:xfrm>
            <a:off x="1167575" y="912357"/>
            <a:ext cx="10205700" cy="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A59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010A59"/>
                </a:solidFill>
                <a:latin typeface="Lato Black"/>
                <a:ea typeface="Lato Black"/>
                <a:cs typeface="Lato Black"/>
                <a:sym typeface="Lato Black"/>
              </a:rPr>
              <a:t>QUESTIONS TO CONSIDER</a:t>
            </a:r>
            <a:endParaRPr/>
          </a:p>
        </p:txBody>
      </p:sp>
      <p:sp>
        <p:nvSpPr>
          <p:cNvPr id="426" name="Google Shape;426;p53"/>
          <p:cNvSpPr txBox="1"/>
          <p:nvPr>
            <p:ph idx="11" type="ftr"/>
          </p:nvPr>
        </p:nvSpPr>
        <p:spPr>
          <a:xfrm>
            <a:off x="7151803" y="6445774"/>
            <a:ext cx="42216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Lato Light"/>
                <a:ea typeface="Lato Light"/>
                <a:cs typeface="Lato Light"/>
                <a:sym typeface="Lato Light"/>
              </a:rPr>
              <a:t>FINAL PROJECT: WALMART  |  DATA DIVERS 2024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descr="Alterations &amp; Tailoring with solid fill" id="427" name="Google Shape;427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03261" y="4588683"/>
            <a:ext cx="715426" cy="7154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nthly calendar with solid fill" id="428" name="Google Shape;428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80532" y="3552516"/>
            <a:ext cx="670086" cy="6700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acation with solid fill" id="429" name="Google Shape;429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22274" y="3505829"/>
            <a:ext cx="741550" cy="741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tore with solid fill" id="430" name="Google Shape;430;p5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36378" y="2399242"/>
            <a:ext cx="794262" cy="7942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ermometer with solid fill" id="431" name="Google Shape;431;p5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84570" y="2442045"/>
            <a:ext cx="729650" cy="729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lder Search with solid fill" id="432" name="Google Shape;432;p5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233151" y="4605530"/>
            <a:ext cx="784518" cy="784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Quotable">
  <a:themeElements>
    <a:clrScheme name="Farrant 1">
      <a:dk1>
        <a:srgbClr val="FFFFFF"/>
      </a:dk1>
      <a:lt1>
        <a:srgbClr val="000000"/>
      </a:lt1>
      <a:dk2>
        <a:srgbClr val="EEEDEF"/>
      </a:dk2>
      <a:lt2>
        <a:srgbClr val="010A59"/>
      </a:lt2>
      <a:accent1>
        <a:srgbClr val="5D5FEF"/>
      </a:accent1>
      <a:accent2>
        <a:srgbClr val="232BC8"/>
      </a:accent2>
      <a:accent3>
        <a:srgbClr val="118AED"/>
      </a:accent3>
      <a:accent4>
        <a:srgbClr val="36CEB1"/>
      </a:accent4>
      <a:accent5>
        <a:srgbClr val="EFF60B"/>
      </a:accent5>
      <a:accent6>
        <a:srgbClr val="A5ABEF"/>
      </a:accent6>
      <a:hlink>
        <a:srgbClr val="010A59"/>
      </a:hlink>
      <a:folHlink>
        <a:srgbClr val="00095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